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463" r:id="rId3"/>
    <p:sldId id="453" r:id="rId4"/>
    <p:sldId id="455" r:id="rId5"/>
    <p:sldId id="461" r:id="rId6"/>
    <p:sldId id="456" r:id="rId7"/>
    <p:sldId id="457" r:id="rId8"/>
    <p:sldId id="458" r:id="rId9"/>
    <p:sldId id="459" r:id="rId10"/>
    <p:sldId id="460" r:id="rId11"/>
    <p:sldId id="269" r:id="rId12"/>
    <p:sldId id="262" r:id="rId13"/>
    <p:sldId id="263" r:id="rId14"/>
    <p:sldId id="273" r:id="rId15"/>
    <p:sldId id="264" r:id="rId16"/>
    <p:sldId id="274" r:id="rId17"/>
    <p:sldId id="265" r:id="rId18"/>
    <p:sldId id="270" r:id="rId19"/>
    <p:sldId id="272" r:id="rId20"/>
    <p:sldId id="271" r:id="rId21"/>
    <p:sldId id="267" r:id="rId22"/>
    <p:sldId id="466" r:id="rId23"/>
    <p:sldId id="268" r:id="rId24"/>
    <p:sldId id="277" r:id="rId25"/>
    <p:sldId id="276" r:id="rId26"/>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4" d="100"/>
          <a:sy n="114" d="100"/>
        </p:scale>
        <p:origin x="156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83E4B928-D2CA-4DC2-A0C2-0E28DB08FB07}" type="datetimeFigureOut">
              <a:rPr lang="es-ES" smtClean="0"/>
              <a:t>03/07/2026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A9D4699-1780-4167-BDDF-E30FB8CE93E2}" type="slidenum">
              <a:rPr lang="es-ES" smtClean="0"/>
              <a:t>‹Nº›</a:t>
            </a:fld>
            <a:endParaRPr lang="es-ES"/>
          </a:p>
        </p:txBody>
      </p:sp>
    </p:spTree>
    <p:extLst>
      <p:ext uri="{BB962C8B-B14F-4D97-AF65-F5344CB8AC3E}">
        <p14:creationId xmlns:p14="http://schemas.microsoft.com/office/powerpoint/2010/main" val="749337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3E4B928-D2CA-4DC2-A0C2-0E28DB08FB07}" type="datetimeFigureOut">
              <a:rPr lang="es-ES" smtClean="0"/>
              <a:t>03/07/2026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A9D4699-1780-4167-BDDF-E30FB8CE93E2}" type="slidenum">
              <a:rPr lang="es-ES" smtClean="0"/>
              <a:t>‹Nº›</a:t>
            </a:fld>
            <a:endParaRPr lang="es-ES"/>
          </a:p>
        </p:txBody>
      </p:sp>
    </p:spTree>
    <p:extLst>
      <p:ext uri="{BB962C8B-B14F-4D97-AF65-F5344CB8AC3E}">
        <p14:creationId xmlns:p14="http://schemas.microsoft.com/office/powerpoint/2010/main" val="619683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3E4B928-D2CA-4DC2-A0C2-0E28DB08FB07}" type="datetimeFigureOut">
              <a:rPr lang="es-ES" smtClean="0"/>
              <a:t>03/07/2026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A9D4699-1780-4167-BDDF-E30FB8CE93E2}" type="slidenum">
              <a:rPr lang="es-ES" smtClean="0"/>
              <a:t>‹Nº›</a:t>
            </a:fld>
            <a:endParaRPr lang="es-ES"/>
          </a:p>
        </p:txBody>
      </p:sp>
    </p:spTree>
    <p:extLst>
      <p:ext uri="{BB962C8B-B14F-4D97-AF65-F5344CB8AC3E}">
        <p14:creationId xmlns:p14="http://schemas.microsoft.com/office/powerpoint/2010/main" val="2758984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3E4B928-D2CA-4DC2-A0C2-0E28DB08FB07}" type="datetimeFigureOut">
              <a:rPr lang="es-ES" smtClean="0"/>
              <a:t>03/07/2026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A9D4699-1780-4167-BDDF-E30FB8CE93E2}" type="slidenum">
              <a:rPr lang="es-ES" smtClean="0"/>
              <a:t>‹Nº›</a:t>
            </a:fld>
            <a:endParaRPr lang="es-ES"/>
          </a:p>
        </p:txBody>
      </p:sp>
    </p:spTree>
    <p:extLst>
      <p:ext uri="{BB962C8B-B14F-4D97-AF65-F5344CB8AC3E}">
        <p14:creationId xmlns:p14="http://schemas.microsoft.com/office/powerpoint/2010/main" val="4173194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83E4B928-D2CA-4DC2-A0C2-0E28DB08FB07}" type="datetimeFigureOut">
              <a:rPr lang="es-ES" smtClean="0"/>
              <a:t>03/07/2026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A9D4699-1780-4167-BDDF-E30FB8CE93E2}" type="slidenum">
              <a:rPr lang="es-ES" smtClean="0"/>
              <a:t>‹Nº›</a:t>
            </a:fld>
            <a:endParaRPr lang="es-ES"/>
          </a:p>
        </p:txBody>
      </p:sp>
    </p:spTree>
    <p:extLst>
      <p:ext uri="{BB962C8B-B14F-4D97-AF65-F5344CB8AC3E}">
        <p14:creationId xmlns:p14="http://schemas.microsoft.com/office/powerpoint/2010/main" val="1801984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83E4B928-D2CA-4DC2-A0C2-0E28DB08FB07}" type="datetimeFigureOut">
              <a:rPr lang="es-ES" smtClean="0"/>
              <a:t>03/07/2026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6A9D4699-1780-4167-BDDF-E30FB8CE93E2}" type="slidenum">
              <a:rPr lang="es-ES" smtClean="0"/>
              <a:t>‹Nº›</a:t>
            </a:fld>
            <a:endParaRPr lang="es-ES"/>
          </a:p>
        </p:txBody>
      </p:sp>
    </p:spTree>
    <p:extLst>
      <p:ext uri="{BB962C8B-B14F-4D97-AF65-F5344CB8AC3E}">
        <p14:creationId xmlns:p14="http://schemas.microsoft.com/office/powerpoint/2010/main" val="15145588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83E4B928-D2CA-4DC2-A0C2-0E28DB08FB07}" type="datetimeFigureOut">
              <a:rPr lang="es-ES" smtClean="0"/>
              <a:t>03/07/2026</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6A9D4699-1780-4167-BDDF-E30FB8CE93E2}" type="slidenum">
              <a:rPr lang="es-ES" smtClean="0"/>
              <a:t>‹Nº›</a:t>
            </a:fld>
            <a:endParaRPr lang="es-ES"/>
          </a:p>
        </p:txBody>
      </p:sp>
    </p:spTree>
    <p:extLst>
      <p:ext uri="{BB962C8B-B14F-4D97-AF65-F5344CB8AC3E}">
        <p14:creationId xmlns:p14="http://schemas.microsoft.com/office/powerpoint/2010/main" val="19522273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83E4B928-D2CA-4DC2-A0C2-0E28DB08FB07}" type="datetimeFigureOut">
              <a:rPr lang="es-ES" smtClean="0"/>
              <a:t>03/07/2026</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6A9D4699-1780-4167-BDDF-E30FB8CE93E2}" type="slidenum">
              <a:rPr lang="es-ES" smtClean="0"/>
              <a:t>‹Nº›</a:t>
            </a:fld>
            <a:endParaRPr lang="es-ES"/>
          </a:p>
        </p:txBody>
      </p:sp>
    </p:spTree>
    <p:extLst>
      <p:ext uri="{BB962C8B-B14F-4D97-AF65-F5344CB8AC3E}">
        <p14:creationId xmlns:p14="http://schemas.microsoft.com/office/powerpoint/2010/main" val="4024217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E4B928-D2CA-4DC2-A0C2-0E28DB08FB07}" type="datetimeFigureOut">
              <a:rPr lang="es-ES" smtClean="0"/>
              <a:t>03/07/2026</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6A9D4699-1780-4167-BDDF-E30FB8CE93E2}" type="slidenum">
              <a:rPr lang="es-ES" smtClean="0"/>
              <a:t>‹Nº›</a:t>
            </a:fld>
            <a:endParaRPr lang="es-ES"/>
          </a:p>
        </p:txBody>
      </p:sp>
    </p:spTree>
    <p:extLst>
      <p:ext uri="{BB962C8B-B14F-4D97-AF65-F5344CB8AC3E}">
        <p14:creationId xmlns:p14="http://schemas.microsoft.com/office/powerpoint/2010/main" val="23690779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83E4B928-D2CA-4DC2-A0C2-0E28DB08FB07}" type="datetimeFigureOut">
              <a:rPr lang="es-ES" smtClean="0"/>
              <a:t>03/07/2026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6A9D4699-1780-4167-BDDF-E30FB8CE93E2}" type="slidenum">
              <a:rPr lang="es-ES" smtClean="0"/>
              <a:t>‹Nº›</a:t>
            </a:fld>
            <a:endParaRPr lang="es-ES"/>
          </a:p>
        </p:txBody>
      </p:sp>
    </p:spTree>
    <p:extLst>
      <p:ext uri="{BB962C8B-B14F-4D97-AF65-F5344CB8AC3E}">
        <p14:creationId xmlns:p14="http://schemas.microsoft.com/office/powerpoint/2010/main" val="4286928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83E4B928-D2CA-4DC2-A0C2-0E28DB08FB07}" type="datetimeFigureOut">
              <a:rPr lang="es-ES" smtClean="0"/>
              <a:t>03/07/2026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6A9D4699-1780-4167-BDDF-E30FB8CE93E2}" type="slidenum">
              <a:rPr lang="es-ES" smtClean="0"/>
              <a:t>‹Nº›</a:t>
            </a:fld>
            <a:endParaRPr lang="es-ES"/>
          </a:p>
        </p:txBody>
      </p:sp>
    </p:spTree>
    <p:extLst>
      <p:ext uri="{BB962C8B-B14F-4D97-AF65-F5344CB8AC3E}">
        <p14:creationId xmlns:p14="http://schemas.microsoft.com/office/powerpoint/2010/main" val="3250275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E4B928-D2CA-4DC2-A0C2-0E28DB08FB07}" type="datetimeFigureOut">
              <a:rPr lang="es-ES" smtClean="0"/>
              <a:t>03/07/2026</a:t>
            </a:fld>
            <a:endParaRPr lang="es-E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9D4699-1780-4167-BDDF-E30FB8CE93E2}" type="slidenum">
              <a:rPr lang="es-ES" smtClean="0"/>
              <a:t>‹Nº›</a:t>
            </a:fld>
            <a:endParaRPr lang="es-ES"/>
          </a:p>
        </p:txBody>
      </p:sp>
    </p:spTree>
    <p:extLst>
      <p:ext uri="{BB962C8B-B14F-4D97-AF65-F5344CB8AC3E}">
        <p14:creationId xmlns:p14="http://schemas.microsoft.com/office/powerpoint/2010/main" val="13592543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upc.edu/qualitat/ca/enquestes-de-satisfaccio/enquestes-a-titulats-i-titulades/enquesta-dinsercio-laboral/enquestes-de-satisfaccio/edicio-2020/eetac.pdf"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91272F-8980-4196-B6A7-75D1EF170E0F}"/>
              </a:ext>
            </a:extLst>
          </p:cNvPr>
          <p:cNvSpPr>
            <a:spLocks noGrp="1"/>
          </p:cNvSpPr>
          <p:nvPr>
            <p:ph type="ctrTitle"/>
          </p:nvPr>
        </p:nvSpPr>
        <p:spPr>
          <a:xfrm>
            <a:off x="1143000" y="1905544"/>
            <a:ext cx="6858000" cy="1364715"/>
          </a:xfrm>
        </p:spPr>
        <p:txBody>
          <a:bodyPr>
            <a:normAutofit fontScale="90000"/>
          </a:bodyPr>
          <a:lstStyle/>
          <a:p>
            <a:r>
              <a:rPr lang="es-ES" dirty="0"/>
              <a:t>SESIÓN INFORMATIVA SISTEMAS DE TELECOMUNICACIÓN</a:t>
            </a:r>
          </a:p>
        </p:txBody>
      </p:sp>
      <p:sp>
        <p:nvSpPr>
          <p:cNvPr id="3" name="Subtítulo 2">
            <a:extLst>
              <a:ext uri="{FF2B5EF4-FFF2-40B4-BE49-F238E27FC236}">
                <a16:creationId xmlns:a16="http://schemas.microsoft.com/office/drawing/2014/main" id="{FA05BCE6-26F2-44FC-9EE1-70E8288D2071}"/>
              </a:ext>
            </a:extLst>
          </p:cNvPr>
          <p:cNvSpPr>
            <a:spLocks noGrp="1"/>
          </p:cNvSpPr>
          <p:nvPr>
            <p:ph type="subTitle" idx="1"/>
          </p:nvPr>
        </p:nvSpPr>
        <p:spPr>
          <a:xfrm>
            <a:off x="1980614" y="4572524"/>
            <a:ext cx="6858000" cy="1241822"/>
          </a:xfrm>
        </p:spPr>
        <p:txBody>
          <a:bodyPr>
            <a:normAutofit lnSpcReduction="10000"/>
          </a:bodyPr>
          <a:lstStyle/>
          <a:p>
            <a:pPr algn="r"/>
            <a:r>
              <a:rPr lang="es-ES" dirty="0"/>
              <a:t>Jordi Hernández Marco</a:t>
            </a:r>
          </a:p>
          <a:p>
            <a:pPr algn="r"/>
            <a:r>
              <a:rPr lang="es-ES" dirty="0"/>
              <a:t>Coordinador titulación</a:t>
            </a:r>
          </a:p>
          <a:p>
            <a:pPr algn="r"/>
            <a:r>
              <a:rPr lang="es-ES" dirty="0"/>
              <a:t>10 de julio de 2026</a:t>
            </a:r>
          </a:p>
        </p:txBody>
      </p:sp>
      <p:pic>
        <p:nvPicPr>
          <p:cNvPr id="4" name="1 Imagen" descr="logo_eetac.png">
            <a:extLst>
              <a:ext uri="{FF2B5EF4-FFF2-40B4-BE49-F238E27FC236}">
                <a16:creationId xmlns:a16="http://schemas.microsoft.com/office/drawing/2014/main" id="{5F5EAC98-0E7C-4C3A-BF96-76B3F1EAD74D}"/>
              </a:ext>
            </a:extLst>
          </p:cNvPr>
          <p:cNvPicPr preferRelativeResize="0">
            <a:picLocks noChangeAspect="1" noChangeArrowheads="1"/>
          </p:cNvPicPr>
          <p:nvPr/>
        </p:nvPicPr>
        <p:blipFill>
          <a:blip r:embed="rId2" cstate="print"/>
          <a:srcRect/>
          <a:stretch>
            <a:fillRect/>
          </a:stretch>
        </p:blipFill>
        <p:spPr bwMode="auto">
          <a:xfrm>
            <a:off x="0" y="96922"/>
            <a:ext cx="4446992" cy="883856"/>
          </a:xfrm>
          <a:prstGeom prst="rect">
            <a:avLst/>
          </a:prstGeom>
          <a:noFill/>
          <a:ln w="9525">
            <a:noFill/>
            <a:miter lim="800000"/>
            <a:headEnd/>
            <a:tailEnd/>
          </a:ln>
        </p:spPr>
      </p:pic>
      <p:pic>
        <p:nvPicPr>
          <p:cNvPr id="8" name="Imagen 7">
            <a:extLst>
              <a:ext uri="{FF2B5EF4-FFF2-40B4-BE49-F238E27FC236}">
                <a16:creationId xmlns:a16="http://schemas.microsoft.com/office/drawing/2014/main" id="{14AEB0B6-EFE3-4E0B-8F52-2E67EE4F84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5407" y="3270259"/>
            <a:ext cx="4854207" cy="2730491"/>
          </a:xfrm>
          <a:prstGeom prst="rect">
            <a:avLst/>
          </a:prstGeom>
        </p:spPr>
      </p:pic>
    </p:spTree>
    <p:extLst>
      <p:ext uri="{BB962C8B-B14F-4D97-AF65-F5344CB8AC3E}">
        <p14:creationId xmlns:p14="http://schemas.microsoft.com/office/powerpoint/2010/main" val="26414628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DA1D91-35C0-4F13-9A5A-84175586015A}"/>
              </a:ext>
            </a:extLst>
          </p:cNvPr>
          <p:cNvSpPr>
            <a:spLocks noGrp="1"/>
          </p:cNvSpPr>
          <p:nvPr>
            <p:ph type="title"/>
          </p:nvPr>
        </p:nvSpPr>
        <p:spPr>
          <a:xfrm>
            <a:off x="628650" y="1131095"/>
            <a:ext cx="7886700" cy="393081"/>
          </a:xfrm>
        </p:spPr>
        <p:txBody>
          <a:bodyPr>
            <a:normAutofit fontScale="90000"/>
          </a:bodyPr>
          <a:lstStyle/>
          <a:p>
            <a:pPr algn="ctr"/>
            <a:r>
              <a:rPr lang="es-ES" sz="3000" dirty="0" err="1">
                <a:solidFill>
                  <a:srgbClr val="FF9900"/>
                </a:solidFill>
              </a:rPr>
              <a:t>Resultats</a:t>
            </a:r>
            <a:r>
              <a:rPr lang="es-ES" sz="3000" dirty="0">
                <a:solidFill>
                  <a:srgbClr val="FF9900"/>
                </a:solidFill>
              </a:rPr>
              <a:t> </a:t>
            </a:r>
            <a:r>
              <a:rPr lang="es-ES" sz="3000" dirty="0" err="1">
                <a:solidFill>
                  <a:srgbClr val="FF9900"/>
                </a:solidFill>
              </a:rPr>
              <a:t>d’aprenentatge</a:t>
            </a:r>
            <a:r>
              <a:rPr lang="es-ES" sz="3000" dirty="0">
                <a:solidFill>
                  <a:srgbClr val="FF9900"/>
                </a:solidFill>
              </a:rPr>
              <a:t> </a:t>
            </a:r>
            <a:r>
              <a:rPr lang="es-ES" sz="3000" dirty="0" err="1">
                <a:solidFill>
                  <a:srgbClr val="FF9900"/>
                </a:solidFill>
              </a:rPr>
              <a:t>assignatures</a:t>
            </a:r>
            <a:r>
              <a:rPr lang="es-ES" sz="3000" dirty="0">
                <a:solidFill>
                  <a:srgbClr val="FF9900"/>
                </a:solidFill>
              </a:rPr>
              <a:t> 3r </a:t>
            </a:r>
            <a:r>
              <a:rPr lang="es-ES" sz="3000" dirty="0" err="1">
                <a:solidFill>
                  <a:srgbClr val="FF9900"/>
                </a:solidFill>
              </a:rPr>
              <a:t>curs</a:t>
            </a:r>
            <a:r>
              <a:rPr lang="es-ES" sz="3000" dirty="0">
                <a:solidFill>
                  <a:srgbClr val="FF9900"/>
                </a:solidFill>
              </a:rPr>
              <a:t> </a:t>
            </a:r>
          </a:p>
        </p:txBody>
      </p:sp>
      <p:sp>
        <p:nvSpPr>
          <p:cNvPr id="4" name="Marcador de contenido 3">
            <a:extLst>
              <a:ext uri="{FF2B5EF4-FFF2-40B4-BE49-F238E27FC236}">
                <a16:creationId xmlns:a16="http://schemas.microsoft.com/office/drawing/2014/main" id="{77A3F5D1-C08C-4A43-B076-EF33861189BB}"/>
              </a:ext>
            </a:extLst>
          </p:cNvPr>
          <p:cNvSpPr>
            <a:spLocks noGrp="1"/>
          </p:cNvSpPr>
          <p:nvPr>
            <p:ph idx="1"/>
          </p:nvPr>
        </p:nvSpPr>
        <p:spPr>
          <a:xfrm>
            <a:off x="628650" y="1637426"/>
            <a:ext cx="7886700" cy="3852546"/>
          </a:xfrm>
        </p:spPr>
        <p:txBody>
          <a:bodyPr>
            <a:normAutofit fontScale="85000" lnSpcReduction="20000"/>
          </a:bodyPr>
          <a:lstStyle/>
          <a:p>
            <a:r>
              <a:rPr lang="es-ES" dirty="0" err="1"/>
              <a:t>Dispositius</a:t>
            </a:r>
            <a:r>
              <a:rPr lang="es-ES" dirty="0"/>
              <a:t> i </a:t>
            </a:r>
            <a:r>
              <a:rPr lang="es-ES" dirty="0" err="1"/>
              <a:t>Sistemes</a:t>
            </a:r>
            <a:r>
              <a:rPr lang="es-ES" dirty="0"/>
              <a:t>:</a:t>
            </a:r>
          </a:p>
          <a:p>
            <a:pPr marL="342900" lvl="1" indent="0">
              <a:buNone/>
            </a:pPr>
            <a:endParaRPr lang="ca-ES" dirty="0"/>
          </a:p>
          <a:p>
            <a:pPr lvl="1" algn="just"/>
            <a:r>
              <a:rPr lang="es-ES" dirty="0"/>
              <a:t>Desplegar, </a:t>
            </a:r>
            <a:r>
              <a:rPr lang="es-ES" dirty="0" err="1"/>
              <a:t>organitzar</a:t>
            </a:r>
            <a:r>
              <a:rPr lang="es-ES" dirty="0"/>
              <a:t> i gestionar </a:t>
            </a:r>
            <a:r>
              <a:rPr lang="es-ES" dirty="0" err="1"/>
              <a:t>xarxes</a:t>
            </a:r>
            <a:r>
              <a:rPr lang="es-ES" dirty="0"/>
              <a:t>, </a:t>
            </a:r>
            <a:r>
              <a:rPr lang="es-ES" dirty="0" err="1"/>
              <a:t>sistemes</a:t>
            </a:r>
            <a:r>
              <a:rPr lang="es-ES" dirty="0"/>
              <a:t>, </a:t>
            </a:r>
            <a:r>
              <a:rPr lang="es-ES" dirty="0" err="1"/>
              <a:t>serveis</a:t>
            </a:r>
            <a:r>
              <a:rPr lang="es-ES" dirty="0"/>
              <a:t> i </a:t>
            </a:r>
            <a:r>
              <a:rPr lang="es-ES" dirty="0" err="1"/>
              <a:t>infraestructures</a:t>
            </a:r>
            <a:r>
              <a:rPr lang="es-ES" dirty="0"/>
              <a:t> de </a:t>
            </a:r>
            <a:r>
              <a:rPr lang="es-ES" dirty="0" err="1"/>
              <a:t>telecomunicació</a:t>
            </a:r>
            <a:r>
              <a:rPr lang="es-ES" dirty="0"/>
              <a:t>.</a:t>
            </a:r>
          </a:p>
          <a:p>
            <a:pPr lvl="1"/>
            <a:endParaRPr lang="es-ES" dirty="0"/>
          </a:p>
          <a:p>
            <a:pPr lvl="1" algn="just"/>
            <a:r>
              <a:rPr lang="es-ES" dirty="0" err="1"/>
              <a:t>Conèixer</a:t>
            </a:r>
            <a:r>
              <a:rPr lang="es-ES" dirty="0"/>
              <a:t> i aplicar la </a:t>
            </a:r>
            <a:r>
              <a:rPr lang="es-ES" dirty="0" err="1"/>
              <a:t>legislació</a:t>
            </a:r>
            <a:r>
              <a:rPr lang="es-ES" dirty="0"/>
              <a:t> </a:t>
            </a:r>
            <a:r>
              <a:rPr lang="es-ES" dirty="0" err="1"/>
              <a:t>vigent</a:t>
            </a:r>
            <a:r>
              <a:rPr lang="es-ES" dirty="0"/>
              <a:t> i normativa, estatal i </a:t>
            </a:r>
            <a:r>
              <a:rPr lang="es-ES" dirty="0" err="1"/>
              <a:t>autonòmica</a:t>
            </a:r>
            <a:r>
              <a:rPr lang="es-ES" dirty="0"/>
              <a:t>, europea i internacional.</a:t>
            </a:r>
          </a:p>
          <a:p>
            <a:pPr lvl="1"/>
            <a:endParaRPr lang="es-ES" dirty="0"/>
          </a:p>
          <a:p>
            <a:pPr lvl="1" algn="just"/>
            <a:r>
              <a:rPr lang="es-ES" dirty="0"/>
              <a:t>Considerar les </a:t>
            </a:r>
            <a:r>
              <a:rPr lang="es-ES" dirty="0" err="1"/>
              <a:t>dimensions</a:t>
            </a:r>
            <a:r>
              <a:rPr lang="es-ES" dirty="0"/>
              <a:t> social, </a:t>
            </a:r>
            <a:r>
              <a:rPr lang="es-ES" dirty="0" err="1"/>
              <a:t>econòmica</a:t>
            </a:r>
            <a:r>
              <a:rPr lang="es-ES" dirty="0"/>
              <a:t> i ambiental en aplicar </a:t>
            </a:r>
            <a:r>
              <a:rPr lang="es-ES" dirty="0" err="1"/>
              <a:t>solucions</a:t>
            </a:r>
            <a:r>
              <a:rPr lang="es-ES" dirty="0"/>
              <a:t> </a:t>
            </a:r>
            <a:r>
              <a:rPr lang="es-ES" dirty="0" err="1"/>
              <a:t>duent</a:t>
            </a:r>
            <a:r>
              <a:rPr lang="es-ES" dirty="0"/>
              <a:t> a </a:t>
            </a:r>
            <a:r>
              <a:rPr lang="es-ES" dirty="0" err="1"/>
              <a:t>terme</a:t>
            </a:r>
            <a:r>
              <a:rPr lang="es-ES" dirty="0"/>
              <a:t> </a:t>
            </a:r>
            <a:r>
              <a:rPr lang="es-ES" dirty="0" err="1"/>
              <a:t>projectes</a:t>
            </a:r>
            <a:r>
              <a:rPr lang="es-ES" dirty="0"/>
              <a:t> </a:t>
            </a:r>
            <a:r>
              <a:rPr lang="es-ES" dirty="0" err="1"/>
              <a:t>d'enginyeria</a:t>
            </a:r>
            <a:r>
              <a:rPr lang="es-ES" dirty="0"/>
              <a:t> en </a:t>
            </a:r>
            <a:r>
              <a:rPr lang="es-ES" dirty="0" err="1"/>
              <a:t>l'àmbit</a:t>
            </a:r>
            <a:r>
              <a:rPr lang="es-ES" dirty="0"/>
              <a:t> TIC, </a:t>
            </a:r>
            <a:r>
              <a:rPr lang="es-ES" dirty="0" err="1"/>
              <a:t>coherents</a:t>
            </a:r>
            <a:r>
              <a:rPr lang="es-ES" dirty="0"/>
              <a:t> </a:t>
            </a:r>
            <a:r>
              <a:rPr lang="es-ES" dirty="0" err="1"/>
              <a:t>amb</a:t>
            </a:r>
            <a:r>
              <a:rPr lang="es-ES" dirty="0"/>
              <a:t> el </a:t>
            </a:r>
            <a:r>
              <a:rPr lang="es-ES" dirty="0" err="1"/>
              <a:t>desenvolupament</a:t>
            </a:r>
            <a:r>
              <a:rPr lang="es-ES" dirty="0"/>
              <a:t> </a:t>
            </a:r>
            <a:r>
              <a:rPr lang="es-ES" dirty="0" err="1"/>
              <a:t>humà</a:t>
            </a:r>
            <a:r>
              <a:rPr lang="es-ES" dirty="0"/>
              <a:t> i la </a:t>
            </a:r>
            <a:r>
              <a:rPr lang="es-ES" dirty="0" err="1"/>
              <a:t>sostenibilitat</a:t>
            </a:r>
            <a:r>
              <a:rPr lang="es-ES" dirty="0"/>
              <a:t>.</a:t>
            </a:r>
          </a:p>
          <a:p>
            <a:pPr lvl="1"/>
            <a:endParaRPr lang="es-ES" dirty="0"/>
          </a:p>
          <a:p>
            <a:pPr lvl="1" algn="just"/>
            <a:r>
              <a:rPr lang="es-ES" dirty="0"/>
              <a:t>Definir </a:t>
            </a:r>
            <a:r>
              <a:rPr lang="es-ES" dirty="0" err="1"/>
              <a:t>els</a:t>
            </a:r>
            <a:r>
              <a:rPr lang="es-ES" dirty="0"/>
              <a:t> </a:t>
            </a:r>
            <a:r>
              <a:rPr lang="es-ES" dirty="0" err="1"/>
              <a:t>objectius</a:t>
            </a:r>
            <a:r>
              <a:rPr lang="es-ES" dirty="0"/>
              <a:t> </a:t>
            </a:r>
            <a:r>
              <a:rPr lang="es-ES" dirty="0" err="1"/>
              <a:t>d'un</a:t>
            </a:r>
            <a:r>
              <a:rPr lang="es-ES" dirty="0"/>
              <a:t> </a:t>
            </a:r>
            <a:r>
              <a:rPr lang="es-ES" dirty="0" err="1"/>
              <a:t>projecte</a:t>
            </a:r>
            <a:r>
              <a:rPr lang="es-ES" dirty="0"/>
              <a:t> </a:t>
            </a:r>
            <a:r>
              <a:rPr lang="es-ES" dirty="0" err="1"/>
              <a:t>extens</a:t>
            </a:r>
            <a:r>
              <a:rPr lang="es-ES" dirty="0"/>
              <a:t> i </a:t>
            </a:r>
            <a:r>
              <a:rPr lang="es-ES" dirty="0" err="1"/>
              <a:t>obert</a:t>
            </a:r>
            <a:r>
              <a:rPr lang="es-ES" dirty="0"/>
              <a:t>, de </a:t>
            </a:r>
            <a:r>
              <a:rPr lang="es-ES" dirty="0" err="1"/>
              <a:t>caràcter</a:t>
            </a:r>
            <a:r>
              <a:rPr lang="es-ES" dirty="0"/>
              <a:t> </a:t>
            </a:r>
            <a:r>
              <a:rPr lang="es-ES" dirty="0" err="1"/>
              <a:t>multidisciplinari</a:t>
            </a:r>
            <a:r>
              <a:rPr lang="es-ES" dirty="0"/>
              <a:t>.</a:t>
            </a:r>
          </a:p>
          <a:p>
            <a:endParaRPr lang="es-ES" dirty="0"/>
          </a:p>
        </p:txBody>
      </p:sp>
      <p:pic>
        <p:nvPicPr>
          <p:cNvPr id="3" name="1 Imagen" descr="logo_eetac.png">
            <a:extLst>
              <a:ext uri="{FF2B5EF4-FFF2-40B4-BE49-F238E27FC236}">
                <a16:creationId xmlns:a16="http://schemas.microsoft.com/office/drawing/2014/main" id="{9983F5C5-91B1-40A9-876C-09FD72D49919}"/>
              </a:ext>
            </a:extLst>
          </p:cNvPr>
          <p:cNvPicPr preferRelativeResize="0">
            <a:picLocks noChangeAspect="1" noChangeArrowheads="1"/>
          </p:cNvPicPr>
          <p:nvPr/>
        </p:nvPicPr>
        <p:blipFill>
          <a:blip r:embed="rId2" cstate="print"/>
          <a:srcRect/>
          <a:stretch>
            <a:fillRect/>
          </a:stretch>
        </p:blipFill>
        <p:spPr bwMode="auto">
          <a:xfrm rot="-5400000">
            <a:off x="-1502536" y="3217024"/>
            <a:ext cx="3750497" cy="745425"/>
          </a:xfrm>
          <a:prstGeom prst="rect">
            <a:avLst/>
          </a:prstGeom>
          <a:noFill/>
          <a:ln w="9525">
            <a:noFill/>
            <a:miter lim="800000"/>
            <a:headEnd/>
            <a:tailEnd/>
          </a:ln>
        </p:spPr>
      </p:pic>
    </p:spTree>
    <p:extLst>
      <p:ext uri="{BB962C8B-B14F-4D97-AF65-F5344CB8AC3E}">
        <p14:creationId xmlns:p14="http://schemas.microsoft.com/office/powerpoint/2010/main" val="4355924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DE86CFB-EA38-4270-BA53-3F04EB8FE018}"/>
              </a:ext>
            </a:extLst>
          </p:cNvPr>
          <p:cNvSpPr txBox="1"/>
          <p:nvPr/>
        </p:nvSpPr>
        <p:spPr>
          <a:xfrm>
            <a:off x="1063488" y="2864954"/>
            <a:ext cx="7166113" cy="470000"/>
          </a:xfrm>
          <a:prstGeom prst="rect">
            <a:avLst/>
          </a:prstGeom>
          <a:noFill/>
        </p:spPr>
        <p:txBody>
          <a:bodyPr wrap="square" rtlCol="0">
            <a:spAutoFit/>
          </a:bodyPr>
          <a:lstStyle/>
          <a:p>
            <a:pPr algn="ctr">
              <a:lnSpc>
                <a:spcPct val="107000"/>
              </a:lnSpc>
              <a:spcAft>
                <a:spcPts val="600"/>
              </a:spcAft>
            </a:pPr>
            <a:r>
              <a:rPr lang="es-ES" sz="2400" b="1" dirty="0">
                <a:solidFill>
                  <a:srgbClr val="FF0000"/>
                </a:solidFill>
              </a:rPr>
              <a:t>ES UNA TITULACIÓN MUY GENERALISTA</a:t>
            </a:r>
            <a:endParaRPr lang="es-ES" sz="24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4" name="1 Imagen" descr="logo_eetac.png">
            <a:extLst>
              <a:ext uri="{FF2B5EF4-FFF2-40B4-BE49-F238E27FC236}">
                <a16:creationId xmlns:a16="http://schemas.microsoft.com/office/drawing/2014/main" id="{AE08A31D-8BD2-4A46-82EB-6DF5ACF35047}"/>
              </a:ext>
            </a:extLst>
          </p:cNvPr>
          <p:cNvPicPr preferRelativeResize="0">
            <a:picLocks noChangeAspect="1" noChangeArrowheads="1"/>
          </p:cNvPicPr>
          <p:nvPr/>
        </p:nvPicPr>
        <p:blipFill>
          <a:blip r:embed="rId2" cstate="print"/>
          <a:srcRect/>
          <a:stretch>
            <a:fillRect/>
          </a:stretch>
        </p:blipFill>
        <p:spPr bwMode="auto">
          <a:xfrm rot="-5400000">
            <a:off x="-1502536" y="3217024"/>
            <a:ext cx="3750497" cy="745425"/>
          </a:xfrm>
          <a:prstGeom prst="rect">
            <a:avLst/>
          </a:prstGeom>
          <a:noFill/>
          <a:ln w="9525">
            <a:noFill/>
            <a:miter lim="800000"/>
            <a:headEnd/>
            <a:tailEnd/>
          </a:ln>
        </p:spPr>
      </p:pic>
      <p:sp>
        <p:nvSpPr>
          <p:cNvPr id="8" name="Título 1">
            <a:extLst>
              <a:ext uri="{FF2B5EF4-FFF2-40B4-BE49-F238E27FC236}">
                <a16:creationId xmlns:a16="http://schemas.microsoft.com/office/drawing/2014/main" id="{C4D8D8A1-6B4B-411E-BEFB-634AD9FDC9EC}"/>
              </a:ext>
            </a:extLst>
          </p:cNvPr>
          <p:cNvSpPr>
            <a:spLocks noGrp="1"/>
          </p:cNvSpPr>
          <p:nvPr>
            <p:ph type="title"/>
          </p:nvPr>
        </p:nvSpPr>
        <p:spPr>
          <a:xfrm>
            <a:off x="628650" y="1131094"/>
            <a:ext cx="7886700" cy="421895"/>
          </a:xfrm>
        </p:spPr>
        <p:txBody>
          <a:bodyPr>
            <a:normAutofit fontScale="90000"/>
          </a:bodyPr>
          <a:lstStyle/>
          <a:p>
            <a:pPr algn="ctr"/>
            <a:r>
              <a:rPr lang="es-ES" dirty="0" err="1">
                <a:solidFill>
                  <a:srgbClr val="FF9900"/>
                </a:solidFill>
              </a:rPr>
              <a:t>Resultats</a:t>
            </a:r>
            <a:r>
              <a:rPr lang="es-ES" dirty="0">
                <a:solidFill>
                  <a:srgbClr val="FF9900"/>
                </a:solidFill>
              </a:rPr>
              <a:t> </a:t>
            </a:r>
            <a:r>
              <a:rPr lang="es-ES" dirty="0" err="1">
                <a:solidFill>
                  <a:srgbClr val="FF9900"/>
                </a:solidFill>
              </a:rPr>
              <a:t>d’aprenentatge</a:t>
            </a:r>
            <a:r>
              <a:rPr lang="es-ES" dirty="0">
                <a:solidFill>
                  <a:srgbClr val="FF9900"/>
                </a:solidFill>
              </a:rPr>
              <a:t> </a:t>
            </a:r>
            <a:r>
              <a:rPr lang="es-ES" dirty="0" err="1">
                <a:solidFill>
                  <a:srgbClr val="FF9900"/>
                </a:solidFill>
              </a:rPr>
              <a:t>assignatures</a:t>
            </a:r>
            <a:r>
              <a:rPr lang="es-ES" dirty="0">
                <a:solidFill>
                  <a:srgbClr val="FF9900"/>
                </a:solidFill>
              </a:rPr>
              <a:t> 3r </a:t>
            </a:r>
            <a:r>
              <a:rPr lang="es-ES" dirty="0" err="1">
                <a:solidFill>
                  <a:srgbClr val="FF9900"/>
                </a:solidFill>
              </a:rPr>
              <a:t>curs</a:t>
            </a:r>
            <a:r>
              <a:rPr lang="es-ES" dirty="0">
                <a:solidFill>
                  <a:srgbClr val="FF9900"/>
                </a:solidFill>
              </a:rPr>
              <a:t> </a:t>
            </a:r>
          </a:p>
        </p:txBody>
      </p:sp>
    </p:spTree>
    <p:extLst>
      <p:ext uri="{BB962C8B-B14F-4D97-AF65-F5344CB8AC3E}">
        <p14:creationId xmlns:p14="http://schemas.microsoft.com/office/powerpoint/2010/main" val="20093277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68E40F-FC4C-4606-8E2A-C702D0BE8E75}"/>
              </a:ext>
            </a:extLst>
          </p:cNvPr>
          <p:cNvSpPr>
            <a:spLocks noGrp="1"/>
          </p:cNvSpPr>
          <p:nvPr>
            <p:ph type="title"/>
          </p:nvPr>
        </p:nvSpPr>
        <p:spPr>
          <a:xfrm>
            <a:off x="628650" y="1131094"/>
            <a:ext cx="7886700" cy="421895"/>
          </a:xfrm>
        </p:spPr>
        <p:txBody>
          <a:bodyPr>
            <a:normAutofit fontScale="90000"/>
          </a:bodyPr>
          <a:lstStyle/>
          <a:p>
            <a:pPr algn="ctr"/>
            <a:r>
              <a:rPr lang="ca-ES" dirty="0">
                <a:solidFill>
                  <a:srgbClr val="FF9900"/>
                </a:solidFill>
              </a:rPr>
              <a:t>METODOLOGÍA DOCENT</a:t>
            </a:r>
          </a:p>
        </p:txBody>
      </p:sp>
      <p:sp>
        <p:nvSpPr>
          <p:cNvPr id="3" name="CuadroTexto 2">
            <a:extLst>
              <a:ext uri="{FF2B5EF4-FFF2-40B4-BE49-F238E27FC236}">
                <a16:creationId xmlns:a16="http://schemas.microsoft.com/office/drawing/2014/main" id="{7DE86CFB-EA38-4270-BA53-3F04EB8FE018}"/>
              </a:ext>
            </a:extLst>
          </p:cNvPr>
          <p:cNvSpPr txBox="1"/>
          <p:nvPr/>
        </p:nvSpPr>
        <p:spPr>
          <a:xfrm>
            <a:off x="1073427" y="1774839"/>
            <a:ext cx="7166113" cy="304827"/>
          </a:xfrm>
          <a:prstGeom prst="rect">
            <a:avLst/>
          </a:prstGeom>
          <a:solidFill>
            <a:schemeClr val="accent1">
              <a:lumMod val="60000"/>
              <a:lumOff val="40000"/>
            </a:schemeClr>
          </a:solidFill>
        </p:spPr>
        <p:txBody>
          <a:bodyPr wrap="square" rtlCol="0">
            <a:spAutoFit/>
          </a:bodyPr>
          <a:lstStyle/>
          <a:p>
            <a:pPr algn="ctr">
              <a:lnSpc>
                <a:spcPct val="107000"/>
              </a:lnSpc>
              <a:spcAft>
                <a:spcPts val="600"/>
              </a:spcAft>
            </a:pPr>
            <a:r>
              <a:rPr lang="es-ES" sz="1350" b="1" dirty="0">
                <a:solidFill>
                  <a:schemeClr val="bg1"/>
                </a:solidFill>
              </a:rPr>
              <a:t>Porcentaje de la evaluación relacionada con laboratorio o proyectos</a:t>
            </a:r>
            <a:endParaRPr lang="es-ES" sz="135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 name="CuadroTexto 3">
            <a:extLst>
              <a:ext uri="{FF2B5EF4-FFF2-40B4-BE49-F238E27FC236}">
                <a16:creationId xmlns:a16="http://schemas.microsoft.com/office/drawing/2014/main" id="{D01E8214-8790-4B10-950E-F178D7952BBD}"/>
              </a:ext>
            </a:extLst>
          </p:cNvPr>
          <p:cNvSpPr txBox="1"/>
          <p:nvPr/>
        </p:nvSpPr>
        <p:spPr>
          <a:xfrm>
            <a:off x="1242391" y="2248729"/>
            <a:ext cx="6301409" cy="507831"/>
          </a:xfrm>
          <a:prstGeom prst="rect">
            <a:avLst/>
          </a:prstGeom>
          <a:noFill/>
        </p:spPr>
        <p:txBody>
          <a:bodyPr wrap="square" rtlCol="0">
            <a:spAutoFit/>
          </a:bodyPr>
          <a:lstStyle/>
          <a:p>
            <a:endParaRPr lang="es-ES" sz="1350" dirty="0">
              <a:solidFill>
                <a:srgbClr val="FF0000"/>
              </a:solidFill>
            </a:endParaRPr>
          </a:p>
          <a:p>
            <a:r>
              <a:rPr lang="es-ES" sz="1350" dirty="0">
                <a:solidFill>
                  <a:srgbClr val="FF0000"/>
                </a:solidFill>
              </a:rPr>
              <a:t>Media tercer curso ponderada al número de ECTS de cada asignatura: 	33.5%</a:t>
            </a:r>
          </a:p>
        </p:txBody>
      </p:sp>
      <p:pic>
        <p:nvPicPr>
          <p:cNvPr id="7" name="1 Imagen" descr="logo_eetac.png">
            <a:extLst>
              <a:ext uri="{FF2B5EF4-FFF2-40B4-BE49-F238E27FC236}">
                <a16:creationId xmlns:a16="http://schemas.microsoft.com/office/drawing/2014/main" id="{B1D91488-9234-4377-A25A-32D8F0EA7735}"/>
              </a:ext>
            </a:extLst>
          </p:cNvPr>
          <p:cNvPicPr preferRelativeResize="0">
            <a:picLocks noChangeAspect="1" noChangeArrowheads="1"/>
          </p:cNvPicPr>
          <p:nvPr/>
        </p:nvPicPr>
        <p:blipFill>
          <a:blip r:embed="rId2" cstate="print"/>
          <a:srcRect/>
          <a:stretch>
            <a:fillRect/>
          </a:stretch>
        </p:blipFill>
        <p:spPr bwMode="auto">
          <a:xfrm rot="-5400000">
            <a:off x="-1502536" y="3217024"/>
            <a:ext cx="3750497" cy="745425"/>
          </a:xfrm>
          <a:prstGeom prst="rect">
            <a:avLst/>
          </a:prstGeom>
          <a:noFill/>
          <a:ln w="9525">
            <a:noFill/>
            <a:miter lim="800000"/>
            <a:headEnd/>
            <a:tailEnd/>
          </a:ln>
        </p:spPr>
      </p:pic>
      <p:sp>
        <p:nvSpPr>
          <p:cNvPr id="8" name="CuadroTexto 7">
            <a:extLst>
              <a:ext uri="{FF2B5EF4-FFF2-40B4-BE49-F238E27FC236}">
                <a16:creationId xmlns:a16="http://schemas.microsoft.com/office/drawing/2014/main" id="{6BE4140D-501B-4894-8FFF-5D14EB2569FB}"/>
              </a:ext>
            </a:extLst>
          </p:cNvPr>
          <p:cNvSpPr txBox="1"/>
          <p:nvPr/>
        </p:nvSpPr>
        <p:spPr>
          <a:xfrm>
            <a:off x="1071330" y="3091457"/>
            <a:ext cx="7166113" cy="865173"/>
          </a:xfrm>
          <a:prstGeom prst="rect">
            <a:avLst/>
          </a:prstGeom>
          <a:noFill/>
        </p:spPr>
        <p:txBody>
          <a:bodyPr wrap="square" rtlCol="0">
            <a:spAutoFit/>
          </a:bodyPr>
          <a:lstStyle/>
          <a:p>
            <a:pPr algn="ctr">
              <a:lnSpc>
                <a:spcPct val="107000"/>
              </a:lnSpc>
              <a:spcAft>
                <a:spcPts val="600"/>
              </a:spcAft>
            </a:pPr>
            <a:r>
              <a:rPr lang="es-ES" sz="2400" b="1" dirty="0">
                <a:solidFill>
                  <a:srgbClr val="FF0000"/>
                </a:solidFill>
              </a:rPr>
              <a:t>ES UNA TITULACIÓN MUY PRÁCTICA, QUE DESARROLLA HABILIDADES</a:t>
            </a:r>
          </a:p>
        </p:txBody>
      </p:sp>
    </p:spTree>
    <p:extLst>
      <p:ext uri="{BB962C8B-B14F-4D97-AF65-F5344CB8AC3E}">
        <p14:creationId xmlns:p14="http://schemas.microsoft.com/office/powerpoint/2010/main" val="1130388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DE86CFB-EA38-4270-BA53-3F04EB8FE018}"/>
              </a:ext>
            </a:extLst>
          </p:cNvPr>
          <p:cNvSpPr txBox="1"/>
          <p:nvPr/>
        </p:nvSpPr>
        <p:spPr>
          <a:xfrm>
            <a:off x="988943" y="1725822"/>
            <a:ext cx="7166113" cy="304827"/>
          </a:xfrm>
          <a:prstGeom prst="rect">
            <a:avLst/>
          </a:prstGeom>
          <a:solidFill>
            <a:schemeClr val="accent1">
              <a:lumMod val="60000"/>
              <a:lumOff val="40000"/>
            </a:schemeClr>
          </a:solidFill>
        </p:spPr>
        <p:txBody>
          <a:bodyPr wrap="square" rtlCol="0">
            <a:spAutoFit/>
          </a:bodyPr>
          <a:lstStyle/>
          <a:p>
            <a:pPr algn="ctr">
              <a:lnSpc>
                <a:spcPct val="107000"/>
              </a:lnSpc>
              <a:spcAft>
                <a:spcPts val="600"/>
              </a:spcAft>
            </a:pPr>
            <a:r>
              <a:rPr lang="es-ES" sz="1350" b="1" dirty="0">
                <a:solidFill>
                  <a:schemeClr val="bg1"/>
                </a:solidFill>
              </a:rPr>
              <a:t>Laboratorio o proyectos</a:t>
            </a:r>
            <a:endParaRPr lang="es-ES" sz="135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6" name="CuadroTexto 5">
            <a:extLst>
              <a:ext uri="{FF2B5EF4-FFF2-40B4-BE49-F238E27FC236}">
                <a16:creationId xmlns:a16="http://schemas.microsoft.com/office/drawing/2014/main" id="{E89DC950-1F34-40F8-8B9B-7B2D49E1698E}"/>
              </a:ext>
            </a:extLst>
          </p:cNvPr>
          <p:cNvSpPr txBox="1"/>
          <p:nvPr/>
        </p:nvSpPr>
        <p:spPr>
          <a:xfrm>
            <a:off x="899492" y="2180318"/>
            <a:ext cx="7166113" cy="1570238"/>
          </a:xfrm>
          <a:prstGeom prst="rect">
            <a:avLst/>
          </a:prstGeom>
          <a:noFill/>
        </p:spPr>
        <p:txBody>
          <a:bodyPr wrap="square" rtlCol="0">
            <a:spAutoFit/>
          </a:bodyPr>
          <a:lstStyle/>
          <a:p>
            <a:pPr marL="214313" indent="-214313" algn="just">
              <a:lnSpc>
                <a:spcPct val="107000"/>
              </a:lnSpc>
              <a:spcAft>
                <a:spcPts val="600"/>
              </a:spcAft>
              <a:buFontTx/>
              <a:buChar char="-"/>
            </a:pPr>
            <a:r>
              <a:rPr lang="es-ES" sz="1350" dirty="0" err="1">
                <a:cs typeface="Arial" panose="020B0604020202020204" pitchFamily="34" charset="0"/>
              </a:rPr>
              <a:t>Comunicacions</a:t>
            </a:r>
            <a:r>
              <a:rPr lang="es-ES" sz="1350" dirty="0">
                <a:cs typeface="Arial" panose="020B0604020202020204" pitchFamily="34" charset="0"/>
              </a:rPr>
              <a:t> </a:t>
            </a:r>
            <a:r>
              <a:rPr lang="es-ES" sz="1350" dirty="0" err="1">
                <a:cs typeface="Arial" panose="020B0604020202020204" pitchFamily="34" charset="0"/>
              </a:rPr>
              <a:t>Òptiques</a:t>
            </a:r>
            <a:r>
              <a:rPr lang="es-ES" sz="1350" dirty="0">
                <a:cs typeface="Arial" panose="020B0604020202020204" pitchFamily="34" charset="0"/>
              </a:rPr>
              <a:t> (35% laboratorio):					</a:t>
            </a:r>
          </a:p>
          <a:p>
            <a:pPr marL="557213" lvl="1" indent="-214313" algn="just">
              <a:lnSpc>
                <a:spcPct val="107000"/>
              </a:lnSpc>
              <a:spcAft>
                <a:spcPts val="600"/>
              </a:spcAft>
              <a:buFontTx/>
              <a:buChar char="-"/>
            </a:pPr>
            <a:r>
              <a:rPr lang="es-ES" sz="1350" dirty="0">
                <a:ea typeface="Calibri" panose="020F0502020204030204" pitchFamily="34" charset="0"/>
                <a:cs typeface="Arial" panose="020B0604020202020204" pitchFamily="34" charset="0"/>
              </a:rPr>
              <a:t>Prácticas de simulación utilizando la herramienta VPI Player que se utiliza en entornos de empresas relacionadas con sistemas ópticos.</a:t>
            </a:r>
          </a:p>
          <a:p>
            <a:pPr marL="557213" lvl="1" indent="-214313" algn="just">
              <a:lnSpc>
                <a:spcPct val="107000"/>
              </a:lnSpc>
              <a:spcAft>
                <a:spcPts val="600"/>
              </a:spcAft>
              <a:buFontTx/>
              <a:buChar char="-"/>
            </a:pPr>
            <a:r>
              <a:rPr lang="es-ES" sz="1350" dirty="0">
                <a:ea typeface="Calibri" panose="020F0502020204030204" pitchFamily="34" charset="0"/>
                <a:cs typeface="Arial" panose="020B0604020202020204" pitchFamily="34" charset="0"/>
              </a:rPr>
              <a:t>Ejemplo: Caracterización de un sistema de transmisión completo (transmisor </a:t>
            </a:r>
            <a:r>
              <a:rPr lang="es-ES" sz="1350" dirty="0" err="1">
                <a:ea typeface="Calibri" panose="020F0502020204030204" pitchFamily="34" charset="0"/>
                <a:cs typeface="Arial" panose="020B0604020202020204" pitchFamily="34" charset="0"/>
              </a:rPr>
              <a:t>óptico+fibra</a:t>
            </a:r>
            <a:r>
              <a:rPr lang="es-ES" sz="1350" dirty="0">
                <a:ea typeface="Calibri" panose="020F0502020204030204" pitchFamily="34" charset="0"/>
                <a:cs typeface="Arial" panose="020B0604020202020204" pitchFamily="34" charset="0"/>
              </a:rPr>
              <a:t> </a:t>
            </a:r>
            <a:r>
              <a:rPr lang="es-ES" sz="1350" dirty="0" err="1">
                <a:ea typeface="Calibri" panose="020F0502020204030204" pitchFamily="34" charset="0"/>
                <a:cs typeface="Arial" panose="020B0604020202020204" pitchFamily="34" charset="0"/>
              </a:rPr>
              <a:t>óptica+amplificadores+receptor</a:t>
            </a:r>
            <a:r>
              <a:rPr lang="es-ES" sz="1350" dirty="0">
                <a:ea typeface="Calibri" panose="020F0502020204030204" pitchFamily="34" charset="0"/>
                <a:cs typeface="Arial" panose="020B0604020202020204" pitchFamily="34" charset="0"/>
              </a:rPr>
              <a:t> óptico)</a:t>
            </a:r>
          </a:p>
        </p:txBody>
      </p:sp>
      <p:pic>
        <p:nvPicPr>
          <p:cNvPr id="8" name="1 Imagen" descr="logo_eetac.png">
            <a:extLst>
              <a:ext uri="{FF2B5EF4-FFF2-40B4-BE49-F238E27FC236}">
                <a16:creationId xmlns:a16="http://schemas.microsoft.com/office/drawing/2014/main" id="{2F037C42-A2C9-45AE-B1D8-E45B1083F38B}"/>
              </a:ext>
            </a:extLst>
          </p:cNvPr>
          <p:cNvPicPr preferRelativeResize="0">
            <a:picLocks noChangeAspect="1" noChangeArrowheads="1"/>
          </p:cNvPicPr>
          <p:nvPr/>
        </p:nvPicPr>
        <p:blipFill>
          <a:blip r:embed="rId2" cstate="print"/>
          <a:srcRect/>
          <a:stretch>
            <a:fillRect/>
          </a:stretch>
        </p:blipFill>
        <p:spPr bwMode="auto">
          <a:xfrm rot="-5400000">
            <a:off x="-1502536" y="3217024"/>
            <a:ext cx="3750497" cy="745425"/>
          </a:xfrm>
          <a:prstGeom prst="rect">
            <a:avLst/>
          </a:prstGeom>
          <a:noFill/>
          <a:ln w="9525">
            <a:noFill/>
            <a:miter lim="800000"/>
            <a:headEnd/>
            <a:tailEnd/>
          </a:ln>
        </p:spPr>
      </p:pic>
      <p:sp>
        <p:nvSpPr>
          <p:cNvPr id="12" name="Título 1">
            <a:extLst>
              <a:ext uri="{FF2B5EF4-FFF2-40B4-BE49-F238E27FC236}">
                <a16:creationId xmlns:a16="http://schemas.microsoft.com/office/drawing/2014/main" id="{81303BDC-2D68-4A28-832C-FB5CFDE0384C}"/>
              </a:ext>
            </a:extLst>
          </p:cNvPr>
          <p:cNvSpPr>
            <a:spLocks noGrp="1"/>
          </p:cNvSpPr>
          <p:nvPr>
            <p:ph type="title"/>
          </p:nvPr>
        </p:nvSpPr>
        <p:spPr>
          <a:xfrm>
            <a:off x="628650" y="1131094"/>
            <a:ext cx="7886700" cy="421895"/>
          </a:xfrm>
        </p:spPr>
        <p:txBody>
          <a:bodyPr>
            <a:normAutofit fontScale="90000"/>
          </a:bodyPr>
          <a:lstStyle/>
          <a:p>
            <a:pPr algn="ctr"/>
            <a:r>
              <a:rPr lang="es-ES" dirty="0">
                <a:solidFill>
                  <a:srgbClr val="FF9900"/>
                </a:solidFill>
              </a:rPr>
              <a:t>METODOLOGÍA DOCENT</a:t>
            </a:r>
          </a:p>
        </p:txBody>
      </p:sp>
    </p:spTree>
    <p:extLst>
      <p:ext uri="{BB962C8B-B14F-4D97-AF65-F5344CB8AC3E}">
        <p14:creationId xmlns:p14="http://schemas.microsoft.com/office/powerpoint/2010/main" val="33699402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F6F553F5-C640-40DC-ADD0-B7E754BDB5A4}"/>
              </a:ext>
            </a:extLst>
          </p:cNvPr>
          <p:cNvSpPr txBox="1"/>
          <p:nvPr/>
        </p:nvSpPr>
        <p:spPr>
          <a:xfrm>
            <a:off x="988943" y="2180318"/>
            <a:ext cx="7166113" cy="1860381"/>
          </a:xfrm>
          <a:prstGeom prst="rect">
            <a:avLst/>
          </a:prstGeom>
          <a:noFill/>
        </p:spPr>
        <p:txBody>
          <a:bodyPr wrap="square" rtlCol="0">
            <a:spAutoFit/>
          </a:bodyPr>
          <a:lstStyle/>
          <a:p>
            <a:pPr marL="214313" indent="-214313" algn="just">
              <a:lnSpc>
                <a:spcPct val="107000"/>
              </a:lnSpc>
              <a:spcAft>
                <a:spcPts val="600"/>
              </a:spcAft>
              <a:buFontTx/>
              <a:buChar char="-"/>
            </a:pPr>
            <a:r>
              <a:rPr lang="es-ES" sz="1350" dirty="0" err="1">
                <a:latin typeface="Calibri" panose="020F0502020204030204" pitchFamily="34" charset="0"/>
                <a:ea typeface="Calibri" panose="020F0502020204030204" pitchFamily="34" charset="0"/>
                <a:cs typeface="Times New Roman" panose="02020603050405020304" pitchFamily="18" charset="0"/>
              </a:rPr>
              <a:t>Circuits</a:t>
            </a:r>
            <a:r>
              <a:rPr lang="es-ES" sz="1350" dirty="0">
                <a:latin typeface="Calibri" panose="020F0502020204030204" pitchFamily="34" charset="0"/>
                <a:ea typeface="Calibri" panose="020F0502020204030204" pitchFamily="34" charset="0"/>
                <a:cs typeface="Times New Roman" panose="02020603050405020304" pitchFamily="18" charset="0"/>
              </a:rPr>
              <a:t> </a:t>
            </a:r>
            <a:r>
              <a:rPr lang="es-ES" sz="1350" dirty="0" err="1">
                <a:latin typeface="Calibri" panose="020F0502020204030204" pitchFamily="34" charset="0"/>
                <a:ea typeface="Calibri" panose="020F0502020204030204" pitchFamily="34" charset="0"/>
                <a:cs typeface="Times New Roman" panose="02020603050405020304" pitchFamily="18" charset="0"/>
              </a:rPr>
              <a:t>electrònics</a:t>
            </a:r>
            <a:r>
              <a:rPr lang="es-ES" sz="1350" dirty="0">
                <a:latin typeface="Calibri" panose="020F0502020204030204" pitchFamily="34" charset="0"/>
                <a:ea typeface="Calibri" panose="020F0502020204030204" pitchFamily="34" charset="0"/>
                <a:cs typeface="Times New Roman" panose="02020603050405020304" pitchFamily="18" charset="0"/>
              </a:rPr>
              <a:t> per a les </a:t>
            </a:r>
            <a:r>
              <a:rPr lang="es-ES" sz="1350" dirty="0" err="1">
                <a:latin typeface="Calibri" panose="020F0502020204030204" pitchFamily="34" charset="0"/>
                <a:ea typeface="Calibri" panose="020F0502020204030204" pitchFamily="34" charset="0"/>
                <a:cs typeface="Times New Roman" panose="02020603050405020304" pitchFamily="18" charset="0"/>
              </a:rPr>
              <a:t>Telecomunicacions</a:t>
            </a:r>
            <a:r>
              <a:rPr lang="es-ES" sz="1350" dirty="0">
                <a:latin typeface="Calibri" panose="020F0502020204030204" pitchFamily="34" charset="0"/>
                <a:ea typeface="Calibri" panose="020F0502020204030204" pitchFamily="34" charset="0"/>
                <a:cs typeface="Times New Roman" panose="02020603050405020304" pitchFamily="18" charset="0"/>
              </a:rPr>
              <a:t> (30% laboratorio)</a:t>
            </a:r>
            <a:r>
              <a:rPr lang="es-ES" sz="1350" dirty="0"/>
              <a:t>:					</a:t>
            </a:r>
          </a:p>
          <a:p>
            <a:pPr lvl="2" algn="just"/>
            <a:r>
              <a:rPr lang="es-ES" sz="1350" dirty="0"/>
              <a:t>- Sistema de medida de bioimpedancia eléctrica para capturar las señales del </a:t>
            </a:r>
            <a:r>
              <a:rPr lang="es-ES" sz="1350" dirty="0" err="1"/>
              <a:t>miograma</a:t>
            </a:r>
            <a:r>
              <a:rPr lang="es-ES" sz="1350" dirty="0"/>
              <a:t> de impedancia y el cardiograma de impedancia (señales fisiológicas del propio cuerpo de los estudiantes). Los estudiantes deben encontrar su propia solución </a:t>
            </a:r>
            <a:r>
              <a:rPr lang="es-ES" sz="1350" dirty="0" err="1"/>
              <a:t>circuital</a:t>
            </a:r>
            <a:r>
              <a:rPr lang="es-ES" sz="1350" dirty="0"/>
              <a:t>. Es crítico implementar un demodulador síncrono y cuidar mucho la disposición del circuito para reducir interferencias conducidas, ya que las señales a medir son muy pequeñas.</a:t>
            </a:r>
            <a:endParaRPr lang="es-ES" sz="1200" dirty="0"/>
          </a:p>
        </p:txBody>
      </p:sp>
      <p:pic>
        <p:nvPicPr>
          <p:cNvPr id="10" name="1 Imagen" descr="logo_eetac.png">
            <a:extLst>
              <a:ext uri="{FF2B5EF4-FFF2-40B4-BE49-F238E27FC236}">
                <a16:creationId xmlns:a16="http://schemas.microsoft.com/office/drawing/2014/main" id="{4EED3029-C27C-43DA-AA21-F04CAC62C848}"/>
              </a:ext>
            </a:extLst>
          </p:cNvPr>
          <p:cNvPicPr preferRelativeResize="0">
            <a:picLocks noChangeAspect="1" noChangeArrowheads="1"/>
          </p:cNvPicPr>
          <p:nvPr/>
        </p:nvPicPr>
        <p:blipFill>
          <a:blip r:embed="rId2" cstate="print"/>
          <a:srcRect/>
          <a:stretch>
            <a:fillRect/>
          </a:stretch>
        </p:blipFill>
        <p:spPr bwMode="auto">
          <a:xfrm rot="-5400000">
            <a:off x="-1502536" y="3217024"/>
            <a:ext cx="3750497" cy="745425"/>
          </a:xfrm>
          <a:prstGeom prst="rect">
            <a:avLst/>
          </a:prstGeom>
          <a:noFill/>
          <a:ln w="9525">
            <a:noFill/>
            <a:miter lim="800000"/>
            <a:headEnd/>
            <a:tailEnd/>
          </a:ln>
        </p:spPr>
      </p:pic>
      <p:sp>
        <p:nvSpPr>
          <p:cNvPr id="8" name="Título 1">
            <a:extLst>
              <a:ext uri="{FF2B5EF4-FFF2-40B4-BE49-F238E27FC236}">
                <a16:creationId xmlns:a16="http://schemas.microsoft.com/office/drawing/2014/main" id="{2BA3412B-83C5-4262-8F35-B095CEADD4EF}"/>
              </a:ext>
            </a:extLst>
          </p:cNvPr>
          <p:cNvSpPr>
            <a:spLocks noGrp="1"/>
          </p:cNvSpPr>
          <p:nvPr>
            <p:ph type="title"/>
          </p:nvPr>
        </p:nvSpPr>
        <p:spPr>
          <a:xfrm>
            <a:off x="628650" y="1131094"/>
            <a:ext cx="7886700" cy="421895"/>
          </a:xfrm>
        </p:spPr>
        <p:txBody>
          <a:bodyPr>
            <a:normAutofit fontScale="90000"/>
          </a:bodyPr>
          <a:lstStyle/>
          <a:p>
            <a:pPr algn="ctr"/>
            <a:r>
              <a:rPr lang="es-ES" dirty="0">
                <a:solidFill>
                  <a:srgbClr val="FF9900"/>
                </a:solidFill>
              </a:rPr>
              <a:t>METODOLOGÍA DOCENT</a:t>
            </a:r>
          </a:p>
        </p:txBody>
      </p:sp>
      <p:sp>
        <p:nvSpPr>
          <p:cNvPr id="9" name="CuadroTexto 8">
            <a:extLst>
              <a:ext uri="{FF2B5EF4-FFF2-40B4-BE49-F238E27FC236}">
                <a16:creationId xmlns:a16="http://schemas.microsoft.com/office/drawing/2014/main" id="{99FA9F77-E9FC-4B09-B9AB-94177085DCDA}"/>
              </a:ext>
            </a:extLst>
          </p:cNvPr>
          <p:cNvSpPr txBox="1"/>
          <p:nvPr/>
        </p:nvSpPr>
        <p:spPr>
          <a:xfrm>
            <a:off x="988943" y="1725822"/>
            <a:ext cx="7166113" cy="304827"/>
          </a:xfrm>
          <a:prstGeom prst="rect">
            <a:avLst/>
          </a:prstGeom>
          <a:solidFill>
            <a:schemeClr val="accent1">
              <a:lumMod val="60000"/>
              <a:lumOff val="40000"/>
            </a:schemeClr>
          </a:solidFill>
        </p:spPr>
        <p:txBody>
          <a:bodyPr wrap="square" rtlCol="0">
            <a:spAutoFit/>
          </a:bodyPr>
          <a:lstStyle/>
          <a:p>
            <a:pPr algn="ctr">
              <a:lnSpc>
                <a:spcPct val="107000"/>
              </a:lnSpc>
              <a:spcAft>
                <a:spcPts val="600"/>
              </a:spcAft>
            </a:pPr>
            <a:r>
              <a:rPr lang="es-ES" sz="1350" b="1" dirty="0">
                <a:solidFill>
                  <a:schemeClr val="bg1"/>
                </a:solidFill>
              </a:rPr>
              <a:t>Laboratorio o proyectos</a:t>
            </a:r>
            <a:endParaRPr lang="es-ES" sz="135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917162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E89DC950-1F34-40F8-8B9B-7B2D49E1698E}"/>
              </a:ext>
            </a:extLst>
          </p:cNvPr>
          <p:cNvSpPr txBox="1"/>
          <p:nvPr/>
        </p:nvSpPr>
        <p:spPr>
          <a:xfrm>
            <a:off x="860421" y="2180318"/>
            <a:ext cx="7166113" cy="1946430"/>
          </a:xfrm>
          <a:prstGeom prst="rect">
            <a:avLst/>
          </a:prstGeom>
          <a:noFill/>
        </p:spPr>
        <p:txBody>
          <a:bodyPr wrap="square" rtlCol="0">
            <a:spAutoFit/>
          </a:bodyPr>
          <a:lstStyle/>
          <a:p>
            <a:pPr marL="214313" indent="-214313" algn="just">
              <a:lnSpc>
                <a:spcPct val="107000"/>
              </a:lnSpc>
              <a:spcAft>
                <a:spcPts val="600"/>
              </a:spcAft>
              <a:buFontTx/>
              <a:buChar char="-"/>
            </a:pPr>
            <a:r>
              <a:rPr lang="es-ES" sz="1350" dirty="0" err="1">
                <a:latin typeface="Calibri" panose="020F0502020204030204" pitchFamily="34" charset="0"/>
                <a:ea typeface="Calibri" panose="020F0502020204030204" pitchFamily="34" charset="0"/>
                <a:cs typeface="Times New Roman" panose="02020603050405020304" pitchFamily="18" charset="0"/>
              </a:rPr>
              <a:t>Projecte</a:t>
            </a:r>
            <a:r>
              <a:rPr lang="es-ES" sz="1350" dirty="0">
                <a:latin typeface="Calibri" panose="020F0502020204030204" pitchFamily="34" charset="0"/>
                <a:ea typeface="Calibri" panose="020F0502020204030204" pitchFamily="34" charset="0"/>
                <a:cs typeface="Times New Roman" panose="02020603050405020304" pitchFamily="18" charset="0"/>
              </a:rPr>
              <a:t> </a:t>
            </a:r>
            <a:r>
              <a:rPr lang="es-ES" sz="1350" dirty="0" err="1">
                <a:latin typeface="Calibri" panose="020F0502020204030204" pitchFamily="34" charset="0"/>
                <a:ea typeface="Calibri" panose="020F0502020204030204" pitchFamily="34" charset="0"/>
                <a:cs typeface="Times New Roman" panose="02020603050405020304" pitchFamily="18" charset="0"/>
              </a:rPr>
              <a:t>d’Enginyeria</a:t>
            </a:r>
            <a:r>
              <a:rPr lang="es-ES" sz="1350" dirty="0">
                <a:latin typeface="Calibri" panose="020F0502020204030204" pitchFamily="34" charset="0"/>
                <a:ea typeface="Calibri" panose="020F0502020204030204" pitchFamily="34" charset="0"/>
                <a:cs typeface="Times New Roman" panose="02020603050405020304" pitchFamily="18" charset="0"/>
              </a:rPr>
              <a:t> del Software (40% </a:t>
            </a:r>
            <a:r>
              <a:rPr lang="es-ES" sz="1350" dirty="0" err="1">
                <a:latin typeface="Calibri" panose="020F0502020204030204" pitchFamily="34" charset="0"/>
                <a:ea typeface="Calibri" panose="020F0502020204030204" pitchFamily="34" charset="0"/>
                <a:cs typeface="Times New Roman" panose="02020603050405020304" pitchFamily="18" charset="0"/>
              </a:rPr>
              <a:t>projecte</a:t>
            </a:r>
            <a:r>
              <a:rPr lang="es-ES" sz="1350" dirty="0">
                <a:latin typeface="Calibri" panose="020F0502020204030204" pitchFamily="34" charset="0"/>
                <a:ea typeface="Calibri" panose="020F0502020204030204" pitchFamily="34" charset="0"/>
                <a:cs typeface="Times New Roman" panose="02020603050405020304" pitchFamily="18" charset="0"/>
              </a:rPr>
              <a:t>)</a:t>
            </a:r>
            <a:r>
              <a:rPr lang="es-ES" sz="1350" dirty="0"/>
              <a:t>:					</a:t>
            </a:r>
          </a:p>
          <a:p>
            <a:pPr marL="557213" lvl="1" indent="-214313" algn="just">
              <a:lnSpc>
                <a:spcPct val="107000"/>
              </a:lnSpc>
              <a:spcAft>
                <a:spcPts val="600"/>
              </a:spcAft>
              <a:buFontTx/>
              <a:buChar char="-"/>
            </a:pPr>
            <a:r>
              <a:rPr lang="es-ES" sz="1350" dirty="0"/>
              <a:t>Introducción a la programación Java</a:t>
            </a:r>
          </a:p>
          <a:p>
            <a:pPr marL="557213" lvl="1" indent="-214313" algn="just">
              <a:lnSpc>
                <a:spcPct val="107000"/>
              </a:lnSpc>
              <a:spcAft>
                <a:spcPts val="600"/>
              </a:spcAft>
              <a:buFontTx/>
              <a:buChar char="-"/>
            </a:pPr>
            <a:r>
              <a:rPr lang="es-ES" sz="1350" dirty="0"/>
              <a:t>Procesos de ingeniería del software (verificación funcional y pruebas de rendimiento de un software)</a:t>
            </a:r>
          </a:p>
          <a:p>
            <a:pPr marL="557213" lvl="1" indent="-214313" algn="just">
              <a:lnSpc>
                <a:spcPct val="107000"/>
              </a:lnSpc>
              <a:spcAft>
                <a:spcPts val="600"/>
              </a:spcAft>
              <a:buFontTx/>
              <a:buChar char="-"/>
            </a:pPr>
            <a:r>
              <a:rPr lang="es-ES" sz="1350" dirty="0"/>
              <a:t>Aplicaciones web, diseño e implementación</a:t>
            </a:r>
          </a:p>
          <a:p>
            <a:pPr marL="557213" lvl="1" indent="-214313" algn="just">
              <a:lnSpc>
                <a:spcPct val="107000"/>
              </a:lnSpc>
              <a:spcAft>
                <a:spcPts val="600"/>
              </a:spcAft>
              <a:buFontTx/>
              <a:buChar char="-"/>
            </a:pPr>
            <a:r>
              <a:rPr lang="es-ES" sz="1350" dirty="0"/>
              <a:t>Introducción a la programación para sistemas Android </a:t>
            </a:r>
            <a:endParaRPr lang="es-ES" sz="135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8" name="1 Imagen" descr="logo_eetac.png">
            <a:extLst>
              <a:ext uri="{FF2B5EF4-FFF2-40B4-BE49-F238E27FC236}">
                <a16:creationId xmlns:a16="http://schemas.microsoft.com/office/drawing/2014/main" id="{CEC71D48-981E-4FBB-A7D0-38DF061C9BD4}"/>
              </a:ext>
            </a:extLst>
          </p:cNvPr>
          <p:cNvPicPr preferRelativeResize="0">
            <a:picLocks noChangeAspect="1" noChangeArrowheads="1"/>
          </p:cNvPicPr>
          <p:nvPr/>
        </p:nvPicPr>
        <p:blipFill>
          <a:blip r:embed="rId2" cstate="print"/>
          <a:srcRect/>
          <a:stretch>
            <a:fillRect/>
          </a:stretch>
        </p:blipFill>
        <p:spPr bwMode="auto">
          <a:xfrm rot="-5400000">
            <a:off x="-1502536" y="3217024"/>
            <a:ext cx="3750497" cy="745425"/>
          </a:xfrm>
          <a:prstGeom prst="rect">
            <a:avLst/>
          </a:prstGeom>
          <a:noFill/>
          <a:ln w="9525">
            <a:noFill/>
            <a:miter lim="800000"/>
            <a:headEnd/>
            <a:tailEnd/>
          </a:ln>
        </p:spPr>
      </p:pic>
      <p:sp>
        <p:nvSpPr>
          <p:cNvPr id="9" name="Título 1">
            <a:extLst>
              <a:ext uri="{FF2B5EF4-FFF2-40B4-BE49-F238E27FC236}">
                <a16:creationId xmlns:a16="http://schemas.microsoft.com/office/drawing/2014/main" id="{2FBCAF1A-7078-4AF6-98CD-8D123BED8561}"/>
              </a:ext>
            </a:extLst>
          </p:cNvPr>
          <p:cNvSpPr>
            <a:spLocks noGrp="1"/>
          </p:cNvSpPr>
          <p:nvPr>
            <p:ph type="title"/>
          </p:nvPr>
        </p:nvSpPr>
        <p:spPr>
          <a:xfrm>
            <a:off x="628650" y="1131094"/>
            <a:ext cx="7886700" cy="421895"/>
          </a:xfrm>
        </p:spPr>
        <p:txBody>
          <a:bodyPr>
            <a:normAutofit fontScale="90000"/>
          </a:bodyPr>
          <a:lstStyle/>
          <a:p>
            <a:pPr algn="ctr"/>
            <a:r>
              <a:rPr lang="es-ES" dirty="0">
                <a:solidFill>
                  <a:srgbClr val="FF9900"/>
                </a:solidFill>
              </a:rPr>
              <a:t>METODOLOGÍA DOCENT</a:t>
            </a:r>
          </a:p>
        </p:txBody>
      </p:sp>
      <p:sp>
        <p:nvSpPr>
          <p:cNvPr id="10" name="CuadroTexto 9">
            <a:extLst>
              <a:ext uri="{FF2B5EF4-FFF2-40B4-BE49-F238E27FC236}">
                <a16:creationId xmlns:a16="http://schemas.microsoft.com/office/drawing/2014/main" id="{5B654E20-30A9-4519-9F45-6933BEAB0B97}"/>
              </a:ext>
            </a:extLst>
          </p:cNvPr>
          <p:cNvSpPr txBox="1"/>
          <p:nvPr/>
        </p:nvSpPr>
        <p:spPr>
          <a:xfrm>
            <a:off x="988943" y="1725822"/>
            <a:ext cx="7166113" cy="304827"/>
          </a:xfrm>
          <a:prstGeom prst="rect">
            <a:avLst/>
          </a:prstGeom>
          <a:solidFill>
            <a:schemeClr val="accent1">
              <a:lumMod val="60000"/>
              <a:lumOff val="40000"/>
            </a:schemeClr>
          </a:solidFill>
        </p:spPr>
        <p:txBody>
          <a:bodyPr wrap="square" rtlCol="0">
            <a:spAutoFit/>
          </a:bodyPr>
          <a:lstStyle/>
          <a:p>
            <a:pPr algn="ctr">
              <a:lnSpc>
                <a:spcPct val="107000"/>
              </a:lnSpc>
              <a:spcAft>
                <a:spcPts val="600"/>
              </a:spcAft>
            </a:pPr>
            <a:r>
              <a:rPr lang="es-ES" sz="1350" b="1" dirty="0">
                <a:solidFill>
                  <a:schemeClr val="bg1"/>
                </a:solidFill>
              </a:rPr>
              <a:t>Laboratorio o proyectos</a:t>
            </a:r>
            <a:endParaRPr lang="es-ES" sz="135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28498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F6F553F5-C640-40DC-ADD0-B7E754BDB5A4}"/>
              </a:ext>
            </a:extLst>
          </p:cNvPr>
          <p:cNvSpPr txBox="1"/>
          <p:nvPr/>
        </p:nvSpPr>
        <p:spPr>
          <a:xfrm>
            <a:off x="904463" y="2284682"/>
            <a:ext cx="7166113" cy="1347933"/>
          </a:xfrm>
          <a:prstGeom prst="rect">
            <a:avLst/>
          </a:prstGeom>
          <a:noFill/>
        </p:spPr>
        <p:txBody>
          <a:bodyPr wrap="square" rtlCol="0">
            <a:spAutoFit/>
          </a:bodyPr>
          <a:lstStyle/>
          <a:p>
            <a:pPr marL="214313" indent="-214313" algn="just">
              <a:lnSpc>
                <a:spcPct val="107000"/>
              </a:lnSpc>
              <a:spcAft>
                <a:spcPts val="600"/>
              </a:spcAft>
              <a:buFontTx/>
              <a:buChar char="-"/>
            </a:pPr>
            <a:r>
              <a:rPr lang="es-ES" sz="1350" dirty="0" err="1">
                <a:ea typeface="Calibri" panose="020F0502020204030204" pitchFamily="34" charset="0"/>
                <a:cs typeface="Arial" panose="020B0604020202020204" pitchFamily="34" charset="0"/>
              </a:rPr>
              <a:t>Enginyeria</a:t>
            </a:r>
            <a:r>
              <a:rPr lang="es-ES" sz="1350" dirty="0">
                <a:ea typeface="Calibri" panose="020F0502020204030204" pitchFamily="34" charset="0"/>
                <a:cs typeface="Arial" panose="020B0604020202020204" pitchFamily="34" charset="0"/>
              </a:rPr>
              <a:t> de RF (30% laboratorio)</a:t>
            </a:r>
            <a:r>
              <a:rPr lang="es-ES" sz="1350" dirty="0">
                <a:cs typeface="Arial" panose="020B0604020202020204" pitchFamily="34" charset="0"/>
              </a:rPr>
              <a:t>:</a:t>
            </a:r>
          </a:p>
          <a:p>
            <a:pPr marL="557213" lvl="1" indent="-214313">
              <a:lnSpc>
                <a:spcPct val="107000"/>
              </a:lnSpc>
              <a:spcAft>
                <a:spcPts val="600"/>
              </a:spcAft>
              <a:buFontTx/>
              <a:buChar char="-"/>
            </a:pPr>
            <a:r>
              <a:rPr lang="es-ES" sz="1350" dirty="0">
                <a:ea typeface="Calibri" panose="020F0502020204030204" pitchFamily="34" charset="0"/>
                <a:cs typeface="Arial" panose="020B0604020202020204" pitchFamily="34" charset="0"/>
              </a:rPr>
              <a:t>Prácticas de simulación utilizando la herramienta </a:t>
            </a:r>
            <a:r>
              <a:rPr lang="es-ES" sz="1350" dirty="0">
                <a:solidFill>
                  <a:srgbClr val="222222"/>
                </a:solidFill>
                <a:ea typeface="Times New Roman" panose="02020603050405020304" pitchFamily="18" charset="0"/>
                <a:cs typeface="Arial" panose="020B0604020202020204" pitchFamily="34" charset="0"/>
              </a:rPr>
              <a:t>ADS de </a:t>
            </a:r>
            <a:r>
              <a:rPr lang="es-ES" sz="1350" dirty="0" err="1">
                <a:solidFill>
                  <a:srgbClr val="222222"/>
                </a:solidFill>
                <a:ea typeface="Times New Roman" panose="02020603050405020304" pitchFamily="18" charset="0"/>
                <a:cs typeface="Arial" panose="020B0604020202020204" pitchFamily="34" charset="0"/>
              </a:rPr>
              <a:t>Keysight</a:t>
            </a:r>
            <a:r>
              <a:rPr lang="es-ES" sz="1350" dirty="0">
                <a:solidFill>
                  <a:srgbClr val="222222"/>
                </a:solidFill>
                <a:ea typeface="Times New Roman" panose="02020603050405020304" pitchFamily="18" charset="0"/>
                <a:cs typeface="Arial" panose="020B0604020202020204" pitchFamily="34" charset="0"/>
              </a:rPr>
              <a:t> (software profesional)</a:t>
            </a:r>
            <a:r>
              <a:rPr lang="es-ES" sz="1350" dirty="0">
                <a:ea typeface="Calibri" panose="020F0502020204030204" pitchFamily="34" charset="0"/>
                <a:cs typeface="Arial" panose="020B0604020202020204" pitchFamily="34" charset="0"/>
              </a:rPr>
              <a:t>.</a:t>
            </a:r>
          </a:p>
          <a:p>
            <a:pPr marL="557213" lvl="1" indent="-214313" algn="just">
              <a:lnSpc>
                <a:spcPct val="107000"/>
              </a:lnSpc>
              <a:spcAft>
                <a:spcPts val="600"/>
              </a:spcAft>
              <a:buFontTx/>
              <a:buChar char="-"/>
            </a:pPr>
            <a:r>
              <a:rPr lang="es-ES" sz="1350" dirty="0">
                <a:solidFill>
                  <a:srgbClr val="222222"/>
                </a:solidFill>
                <a:ea typeface="Times New Roman" panose="02020603050405020304" pitchFamily="18" charset="0"/>
                <a:cs typeface="Arial" panose="020B0604020202020204" pitchFamily="34" charset="0"/>
              </a:rPr>
              <a:t>En las prácticas se diseñan diferentes componentes todos ellos usando líneas </a:t>
            </a:r>
            <a:r>
              <a:rPr lang="es-ES" sz="1350" dirty="0" err="1">
                <a:solidFill>
                  <a:srgbClr val="222222"/>
                </a:solidFill>
                <a:ea typeface="Times New Roman" panose="02020603050405020304" pitchFamily="18" charset="0"/>
                <a:cs typeface="Arial" panose="020B0604020202020204" pitchFamily="34" charset="0"/>
              </a:rPr>
              <a:t>microstrip</a:t>
            </a:r>
            <a:r>
              <a:rPr lang="es-ES" sz="1350" dirty="0">
                <a:solidFill>
                  <a:srgbClr val="222222"/>
                </a:solidFill>
                <a:ea typeface="Times New Roman" panose="02020603050405020304" pitchFamily="18" charset="0"/>
                <a:cs typeface="Arial" panose="020B0604020202020204" pitchFamily="34" charset="0"/>
              </a:rPr>
              <a:t>, que forman parte de un transceptor superheterodino a 2.5 GHz (red de adaptación de una antena, divisor de Wilkinson, mezclador, …)</a:t>
            </a:r>
            <a:endParaRPr lang="es-ES" sz="1350" dirty="0">
              <a:ea typeface="Calibri" panose="020F0502020204030204" pitchFamily="34" charset="0"/>
              <a:cs typeface="Arial" panose="020B0604020202020204" pitchFamily="34" charset="0"/>
            </a:endParaRPr>
          </a:p>
        </p:txBody>
      </p:sp>
      <p:pic>
        <p:nvPicPr>
          <p:cNvPr id="8" name="1 Imagen" descr="logo_eetac.png">
            <a:extLst>
              <a:ext uri="{FF2B5EF4-FFF2-40B4-BE49-F238E27FC236}">
                <a16:creationId xmlns:a16="http://schemas.microsoft.com/office/drawing/2014/main" id="{A0AF40E3-0A59-4722-B243-AD64F208849B}"/>
              </a:ext>
            </a:extLst>
          </p:cNvPr>
          <p:cNvPicPr preferRelativeResize="0">
            <a:picLocks noChangeAspect="1" noChangeArrowheads="1"/>
          </p:cNvPicPr>
          <p:nvPr/>
        </p:nvPicPr>
        <p:blipFill>
          <a:blip r:embed="rId2" cstate="print"/>
          <a:srcRect/>
          <a:stretch>
            <a:fillRect/>
          </a:stretch>
        </p:blipFill>
        <p:spPr bwMode="auto">
          <a:xfrm rot="-5400000">
            <a:off x="-1502536" y="3217024"/>
            <a:ext cx="3750497" cy="745425"/>
          </a:xfrm>
          <a:prstGeom prst="rect">
            <a:avLst/>
          </a:prstGeom>
          <a:noFill/>
          <a:ln w="9525">
            <a:noFill/>
            <a:miter lim="800000"/>
            <a:headEnd/>
            <a:tailEnd/>
          </a:ln>
        </p:spPr>
      </p:pic>
      <p:sp>
        <p:nvSpPr>
          <p:cNvPr id="9" name="Título 1">
            <a:extLst>
              <a:ext uri="{FF2B5EF4-FFF2-40B4-BE49-F238E27FC236}">
                <a16:creationId xmlns:a16="http://schemas.microsoft.com/office/drawing/2014/main" id="{4151F375-055D-4441-AE3D-2A72990C9FCE}"/>
              </a:ext>
            </a:extLst>
          </p:cNvPr>
          <p:cNvSpPr>
            <a:spLocks noGrp="1"/>
          </p:cNvSpPr>
          <p:nvPr>
            <p:ph type="title"/>
          </p:nvPr>
        </p:nvSpPr>
        <p:spPr>
          <a:xfrm>
            <a:off x="628650" y="1131094"/>
            <a:ext cx="7886700" cy="421895"/>
          </a:xfrm>
        </p:spPr>
        <p:txBody>
          <a:bodyPr>
            <a:normAutofit fontScale="90000"/>
          </a:bodyPr>
          <a:lstStyle/>
          <a:p>
            <a:pPr algn="ctr"/>
            <a:r>
              <a:rPr lang="es-ES" dirty="0">
                <a:solidFill>
                  <a:srgbClr val="FF9900"/>
                </a:solidFill>
              </a:rPr>
              <a:t>METODOLOGÍA DOCENT</a:t>
            </a:r>
          </a:p>
        </p:txBody>
      </p:sp>
      <p:sp>
        <p:nvSpPr>
          <p:cNvPr id="10" name="CuadroTexto 9">
            <a:extLst>
              <a:ext uri="{FF2B5EF4-FFF2-40B4-BE49-F238E27FC236}">
                <a16:creationId xmlns:a16="http://schemas.microsoft.com/office/drawing/2014/main" id="{CEC790C2-C6D9-4968-8A2D-CDEDEF35C6E6}"/>
              </a:ext>
            </a:extLst>
          </p:cNvPr>
          <p:cNvSpPr txBox="1"/>
          <p:nvPr/>
        </p:nvSpPr>
        <p:spPr>
          <a:xfrm>
            <a:off x="988943" y="1725822"/>
            <a:ext cx="7166113" cy="304827"/>
          </a:xfrm>
          <a:prstGeom prst="rect">
            <a:avLst/>
          </a:prstGeom>
          <a:solidFill>
            <a:schemeClr val="accent1">
              <a:lumMod val="60000"/>
              <a:lumOff val="40000"/>
            </a:schemeClr>
          </a:solidFill>
        </p:spPr>
        <p:txBody>
          <a:bodyPr wrap="square" rtlCol="0">
            <a:spAutoFit/>
          </a:bodyPr>
          <a:lstStyle/>
          <a:p>
            <a:pPr algn="ctr">
              <a:lnSpc>
                <a:spcPct val="107000"/>
              </a:lnSpc>
              <a:spcAft>
                <a:spcPts val="600"/>
              </a:spcAft>
            </a:pPr>
            <a:r>
              <a:rPr lang="es-ES" sz="1350" b="1" dirty="0">
                <a:solidFill>
                  <a:schemeClr val="bg1"/>
                </a:solidFill>
              </a:rPr>
              <a:t>Laboratorio o proyectos</a:t>
            </a:r>
            <a:endParaRPr lang="es-ES" sz="135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028433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E89DC950-1F34-40F8-8B9B-7B2D49E1698E}"/>
              </a:ext>
            </a:extLst>
          </p:cNvPr>
          <p:cNvSpPr txBox="1"/>
          <p:nvPr/>
        </p:nvSpPr>
        <p:spPr>
          <a:xfrm>
            <a:off x="904463" y="2284600"/>
            <a:ext cx="7166113" cy="527132"/>
          </a:xfrm>
          <a:prstGeom prst="rect">
            <a:avLst/>
          </a:prstGeom>
          <a:noFill/>
        </p:spPr>
        <p:txBody>
          <a:bodyPr wrap="square" rtlCol="0">
            <a:spAutoFit/>
          </a:bodyPr>
          <a:lstStyle/>
          <a:p>
            <a:pPr marL="214313" indent="-214313" algn="just">
              <a:lnSpc>
                <a:spcPct val="107000"/>
              </a:lnSpc>
              <a:spcAft>
                <a:spcPts val="600"/>
              </a:spcAft>
              <a:buFontTx/>
              <a:buChar char="-"/>
            </a:pPr>
            <a:r>
              <a:rPr lang="es-ES" sz="1350" dirty="0" err="1">
                <a:latin typeface="Calibri" panose="020F0502020204030204" pitchFamily="34" charset="0"/>
                <a:ea typeface="Calibri" panose="020F0502020204030204" pitchFamily="34" charset="0"/>
                <a:cs typeface="Times New Roman" panose="02020603050405020304" pitchFamily="18" charset="0"/>
              </a:rPr>
              <a:t>Sistemes</a:t>
            </a:r>
            <a:r>
              <a:rPr lang="es-ES" sz="1350" dirty="0">
                <a:latin typeface="Calibri" panose="020F0502020204030204" pitchFamily="34" charset="0"/>
                <a:ea typeface="Calibri" panose="020F0502020204030204" pitchFamily="34" charset="0"/>
                <a:cs typeface="Times New Roman" panose="02020603050405020304" pitchFamily="18" charset="0"/>
              </a:rPr>
              <a:t> de RF (10% laboratorio; 20% </a:t>
            </a:r>
            <a:r>
              <a:rPr lang="es-ES" sz="1350" dirty="0" err="1">
                <a:latin typeface="Calibri" panose="020F0502020204030204" pitchFamily="34" charset="0"/>
                <a:ea typeface="Calibri" panose="020F0502020204030204" pitchFamily="34" charset="0"/>
                <a:cs typeface="Times New Roman" panose="02020603050405020304" pitchFamily="18" charset="0"/>
              </a:rPr>
              <a:t>projecte</a:t>
            </a:r>
            <a:r>
              <a:rPr lang="es-ES" sz="1350" dirty="0">
                <a:latin typeface="Calibri" panose="020F0502020204030204" pitchFamily="34" charset="0"/>
                <a:ea typeface="Calibri" panose="020F0502020204030204" pitchFamily="34" charset="0"/>
                <a:cs typeface="Times New Roman" panose="02020603050405020304" pitchFamily="18" charset="0"/>
              </a:rPr>
              <a:t>)</a:t>
            </a:r>
            <a:r>
              <a:rPr lang="es-ES" sz="1350" dirty="0"/>
              <a:t>:					</a:t>
            </a:r>
          </a:p>
        </p:txBody>
      </p:sp>
      <p:sp>
        <p:nvSpPr>
          <p:cNvPr id="8" name="CuadroTexto 7">
            <a:extLst>
              <a:ext uri="{FF2B5EF4-FFF2-40B4-BE49-F238E27FC236}">
                <a16:creationId xmlns:a16="http://schemas.microsoft.com/office/drawing/2014/main" id="{36F86ECB-E190-4E88-BCAB-51F453C1DAC8}"/>
              </a:ext>
            </a:extLst>
          </p:cNvPr>
          <p:cNvSpPr txBox="1"/>
          <p:nvPr/>
        </p:nvSpPr>
        <p:spPr>
          <a:xfrm>
            <a:off x="904462" y="2806985"/>
            <a:ext cx="6609520" cy="2585323"/>
          </a:xfrm>
          <a:prstGeom prst="rect">
            <a:avLst/>
          </a:prstGeom>
          <a:noFill/>
        </p:spPr>
        <p:txBody>
          <a:bodyPr wrap="square">
            <a:spAutoFit/>
          </a:bodyPr>
          <a:lstStyle/>
          <a:p>
            <a:pPr lvl="1" algn="just"/>
            <a:r>
              <a:rPr lang="es-ES" sz="1350" dirty="0">
                <a:solidFill>
                  <a:srgbClr val="222222"/>
                </a:solidFill>
                <a:latin typeface="Helvetica" panose="020B0604020202020204" pitchFamily="34" charset="0"/>
                <a:ea typeface="Times New Roman" panose="02020603050405020304" pitchFamily="18" charset="0"/>
              </a:rPr>
              <a:t>- </a:t>
            </a:r>
            <a:r>
              <a:rPr lang="es-ES" sz="1350" dirty="0"/>
              <a:t>Los estudiantes caracterizan antenas destinadas a diversas aplicaciones prácticas, como una antena direccional </a:t>
            </a:r>
            <a:r>
              <a:rPr lang="es-ES" sz="1350" dirty="0" err="1"/>
              <a:t>logoperiódica</a:t>
            </a:r>
            <a:r>
              <a:rPr lang="es-ES" sz="1350" dirty="0"/>
              <a:t> de banda ancha para la monitorización en la banda aeronáutica VHF, una antena GPS con cobertura hemisférica para la sincronización temporal de redes de comunicaciones fijas, y una antena omnidireccional diseñada para guiar un vehículo aéreo no tripulado (UAV) controlado remotamente desde una perspectiva en primera persona a través de una cámara a bordo (FPV).</a:t>
            </a:r>
            <a:endParaRPr lang="es-ES" sz="1350" dirty="0">
              <a:solidFill>
                <a:srgbClr val="222222"/>
              </a:solidFill>
              <a:ea typeface="Times New Roman" panose="02020603050405020304" pitchFamily="18" charset="0"/>
            </a:endParaRPr>
          </a:p>
          <a:p>
            <a:pPr lvl="1" algn="just"/>
            <a:endParaRPr lang="es-ES" sz="1350" dirty="0">
              <a:solidFill>
                <a:srgbClr val="222222"/>
              </a:solidFill>
              <a:ea typeface="Times New Roman" panose="02020603050405020304" pitchFamily="18" charset="0"/>
            </a:endParaRPr>
          </a:p>
          <a:p>
            <a:pPr lvl="1" algn="just"/>
            <a:r>
              <a:rPr lang="es-ES" sz="1350" dirty="0"/>
              <a:t>- Los estudiantes aplican las herramientas analíticas adquiridas en clase y utilizan software especializado de simulación y análisis, como el freeware 4NEC2 y el </a:t>
            </a:r>
            <a:r>
              <a:rPr lang="es-ES" sz="1350" dirty="0" err="1"/>
              <a:t>toolbox</a:t>
            </a:r>
            <a:r>
              <a:rPr lang="es-ES" sz="1350" dirty="0"/>
              <a:t> de antenas de Matlab. Para poner en práctica estas habilidades, se llevan a cabo tres sesiones de laboratorio virtual, cada una con una duración de 3 horas.</a:t>
            </a:r>
          </a:p>
        </p:txBody>
      </p:sp>
      <p:pic>
        <p:nvPicPr>
          <p:cNvPr id="7" name="1 Imagen" descr="logo_eetac.png">
            <a:extLst>
              <a:ext uri="{FF2B5EF4-FFF2-40B4-BE49-F238E27FC236}">
                <a16:creationId xmlns:a16="http://schemas.microsoft.com/office/drawing/2014/main" id="{F1BFD16B-5B45-480B-BFB4-A0CD73315D6B}"/>
              </a:ext>
            </a:extLst>
          </p:cNvPr>
          <p:cNvPicPr preferRelativeResize="0">
            <a:picLocks noChangeAspect="1" noChangeArrowheads="1"/>
          </p:cNvPicPr>
          <p:nvPr/>
        </p:nvPicPr>
        <p:blipFill>
          <a:blip r:embed="rId2" cstate="print"/>
          <a:srcRect/>
          <a:stretch>
            <a:fillRect/>
          </a:stretch>
        </p:blipFill>
        <p:spPr bwMode="auto">
          <a:xfrm rot="-5400000">
            <a:off x="-1502536" y="3217024"/>
            <a:ext cx="3750497" cy="745425"/>
          </a:xfrm>
          <a:prstGeom prst="rect">
            <a:avLst/>
          </a:prstGeom>
          <a:noFill/>
          <a:ln w="9525">
            <a:noFill/>
            <a:miter lim="800000"/>
            <a:headEnd/>
            <a:tailEnd/>
          </a:ln>
        </p:spPr>
      </p:pic>
      <p:sp>
        <p:nvSpPr>
          <p:cNvPr id="9" name="Título 1">
            <a:extLst>
              <a:ext uri="{FF2B5EF4-FFF2-40B4-BE49-F238E27FC236}">
                <a16:creationId xmlns:a16="http://schemas.microsoft.com/office/drawing/2014/main" id="{566F6C4F-66F5-48E7-BE16-5C0A89F7661C}"/>
              </a:ext>
            </a:extLst>
          </p:cNvPr>
          <p:cNvSpPr>
            <a:spLocks noGrp="1"/>
          </p:cNvSpPr>
          <p:nvPr>
            <p:ph type="title"/>
          </p:nvPr>
        </p:nvSpPr>
        <p:spPr>
          <a:xfrm>
            <a:off x="695729" y="1172231"/>
            <a:ext cx="7886700" cy="421895"/>
          </a:xfrm>
        </p:spPr>
        <p:txBody>
          <a:bodyPr>
            <a:normAutofit fontScale="90000"/>
          </a:bodyPr>
          <a:lstStyle/>
          <a:p>
            <a:pPr algn="ctr"/>
            <a:r>
              <a:rPr lang="es-ES" dirty="0">
                <a:solidFill>
                  <a:srgbClr val="FF9900"/>
                </a:solidFill>
              </a:rPr>
              <a:t>METODOLOGÍA DOCENT</a:t>
            </a:r>
          </a:p>
        </p:txBody>
      </p:sp>
      <p:sp>
        <p:nvSpPr>
          <p:cNvPr id="10" name="CuadroTexto 9">
            <a:extLst>
              <a:ext uri="{FF2B5EF4-FFF2-40B4-BE49-F238E27FC236}">
                <a16:creationId xmlns:a16="http://schemas.microsoft.com/office/drawing/2014/main" id="{EAD77C7D-97D7-4E3A-8DC4-AE60A8A7135E}"/>
              </a:ext>
            </a:extLst>
          </p:cNvPr>
          <p:cNvSpPr txBox="1"/>
          <p:nvPr/>
        </p:nvSpPr>
        <p:spPr>
          <a:xfrm>
            <a:off x="988943" y="1725822"/>
            <a:ext cx="7166113" cy="304827"/>
          </a:xfrm>
          <a:prstGeom prst="rect">
            <a:avLst/>
          </a:prstGeom>
          <a:solidFill>
            <a:schemeClr val="accent1">
              <a:lumMod val="60000"/>
              <a:lumOff val="40000"/>
            </a:schemeClr>
          </a:solidFill>
        </p:spPr>
        <p:txBody>
          <a:bodyPr wrap="square" rtlCol="0">
            <a:spAutoFit/>
          </a:bodyPr>
          <a:lstStyle/>
          <a:p>
            <a:pPr algn="ctr">
              <a:lnSpc>
                <a:spcPct val="107000"/>
              </a:lnSpc>
              <a:spcAft>
                <a:spcPts val="600"/>
              </a:spcAft>
            </a:pPr>
            <a:r>
              <a:rPr lang="es-ES" sz="1350" b="1" dirty="0">
                <a:solidFill>
                  <a:schemeClr val="bg1"/>
                </a:solidFill>
              </a:rPr>
              <a:t>Laboratorio o proyectos</a:t>
            </a:r>
            <a:endParaRPr lang="es-ES" sz="135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262789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F6F553F5-C640-40DC-ADD0-B7E754BDB5A4}"/>
              </a:ext>
            </a:extLst>
          </p:cNvPr>
          <p:cNvSpPr txBox="1"/>
          <p:nvPr/>
        </p:nvSpPr>
        <p:spPr>
          <a:xfrm>
            <a:off x="988942" y="2232283"/>
            <a:ext cx="7166113" cy="2149819"/>
          </a:xfrm>
          <a:prstGeom prst="rect">
            <a:avLst/>
          </a:prstGeom>
          <a:noFill/>
        </p:spPr>
        <p:txBody>
          <a:bodyPr wrap="square" rtlCol="0">
            <a:spAutoFit/>
          </a:bodyPr>
          <a:lstStyle/>
          <a:p>
            <a:pPr marL="214313" indent="-214313" algn="just">
              <a:lnSpc>
                <a:spcPct val="107000"/>
              </a:lnSpc>
              <a:spcAft>
                <a:spcPts val="600"/>
              </a:spcAft>
              <a:buFontTx/>
              <a:buChar char="-"/>
            </a:pPr>
            <a:r>
              <a:rPr lang="es-ES" sz="1350" dirty="0" err="1">
                <a:latin typeface="Calibri" panose="020F0502020204030204" pitchFamily="34" charset="0"/>
                <a:ea typeface="Calibri" panose="020F0502020204030204" pitchFamily="34" charset="0"/>
                <a:cs typeface="Times New Roman" panose="02020603050405020304" pitchFamily="18" charset="0"/>
              </a:rPr>
              <a:t>Comunicacions</a:t>
            </a:r>
            <a:r>
              <a:rPr lang="es-ES" sz="1350" dirty="0">
                <a:latin typeface="Calibri" panose="020F0502020204030204" pitchFamily="34" charset="0"/>
                <a:ea typeface="Calibri" panose="020F0502020204030204" pitchFamily="34" charset="0"/>
                <a:cs typeface="Times New Roman" panose="02020603050405020304" pitchFamily="18" charset="0"/>
              </a:rPr>
              <a:t> </a:t>
            </a:r>
            <a:r>
              <a:rPr lang="es-ES" sz="1350" dirty="0" err="1">
                <a:latin typeface="Calibri" panose="020F0502020204030204" pitchFamily="34" charset="0"/>
                <a:ea typeface="Calibri" panose="020F0502020204030204" pitchFamily="34" charset="0"/>
                <a:cs typeface="Times New Roman" panose="02020603050405020304" pitchFamily="18" charset="0"/>
              </a:rPr>
              <a:t>Audiovisuals</a:t>
            </a:r>
            <a:r>
              <a:rPr lang="es-ES" sz="1350" dirty="0">
                <a:latin typeface="Calibri" panose="020F0502020204030204" pitchFamily="34" charset="0"/>
                <a:ea typeface="Calibri" panose="020F0502020204030204" pitchFamily="34" charset="0"/>
                <a:cs typeface="Times New Roman" panose="02020603050405020304" pitchFamily="18" charset="0"/>
              </a:rPr>
              <a:t> (15% laboratorio)</a:t>
            </a:r>
            <a:r>
              <a:rPr lang="es-ES" sz="1350" dirty="0"/>
              <a:t>:</a:t>
            </a:r>
          </a:p>
          <a:p>
            <a:pPr marL="214313" indent="-214313" algn="just">
              <a:lnSpc>
                <a:spcPct val="107000"/>
              </a:lnSpc>
              <a:spcAft>
                <a:spcPts val="600"/>
              </a:spcAft>
              <a:buFontTx/>
              <a:buChar char="-"/>
            </a:pPr>
            <a:endParaRPr lang="es-ES" sz="1350" dirty="0"/>
          </a:p>
          <a:p>
            <a:pPr marL="557213" lvl="1" indent="-214313" algn="just">
              <a:buFontTx/>
              <a:buChar char="-"/>
            </a:pPr>
            <a:r>
              <a:rPr lang="es-ES" sz="1350" dirty="0">
                <a:solidFill>
                  <a:srgbClr val="222222"/>
                </a:solidFill>
              </a:rPr>
              <a:t>Poner marcas de agua invisibles sobre una imagen, de manera que la imagen lleva otra imagen oculta e invisible. En la práctica se desarrolla el código para poner y encriptar la marca de agua dentro de la imagen soporte y también el código para desencriptarla.</a:t>
            </a:r>
          </a:p>
          <a:p>
            <a:pPr marL="557213" lvl="1" indent="-214313" algn="just">
              <a:buFontTx/>
              <a:buChar char="-"/>
            </a:pPr>
            <a:endParaRPr lang="es-ES" sz="1350" dirty="0">
              <a:solidFill>
                <a:srgbClr val="222222"/>
              </a:solidFill>
            </a:endParaRPr>
          </a:p>
          <a:p>
            <a:pPr marL="557213" lvl="1" indent="-214313" algn="just">
              <a:buFontTx/>
              <a:buChar char="-"/>
            </a:pPr>
            <a:r>
              <a:rPr lang="es-ES" sz="1350" dirty="0">
                <a:solidFill>
                  <a:srgbClr val="222222"/>
                </a:solidFill>
              </a:rPr>
              <a:t>La práctica se realiza en Matlab, pero también se dispone del enunciado en Python para estudiantes que, opcionalmente, prefieren hacerlo en este lenguaje.</a:t>
            </a:r>
          </a:p>
          <a:p>
            <a:pPr marL="214313" indent="-214313" algn="just">
              <a:lnSpc>
                <a:spcPct val="107000"/>
              </a:lnSpc>
              <a:spcAft>
                <a:spcPts val="600"/>
              </a:spcAft>
              <a:buFontTx/>
              <a:buChar char="-"/>
            </a:pPr>
            <a:endParaRPr lang="es-ES" sz="1350" dirty="0"/>
          </a:p>
        </p:txBody>
      </p:sp>
      <p:pic>
        <p:nvPicPr>
          <p:cNvPr id="5" name="1 Imagen" descr="logo_eetac.png">
            <a:extLst>
              <a:ext uri="{FF2B5EF4-FFF2-40B4-BE49-F238E27FC236}">
                <a16:creationId xmlns:a16="http://schemas.microsoft.com/office/drawing/2014/main" id="{D60DCDD0-DF90-4B9F-8264-AE86C5BE1F3F}"/>
              </a:ext>
            </a:extLst>
          </p:cNvPr>
          <p:cNvPicPr preferRelativeResize="0">
            <a:picLocks noChangeAspect="1" noChangeArrowheads="1"/>
          </p:cNvPicPr>
          <p:nvPr/>
        </p:nvPicPr>
        <p:blipFill>
          <a:blip r:embed="rId2" cstate="print"/>
          <a:srcRect/>
          <a:stretch>
            <a:fillRect/>
          </a:stretch>
        </p:blipFill>
        <p:spPr bwMode="auto">
          <a:xfrm rot="-5400000">
            <a:off x="-1502536" y="3217024"/>
            <a:ext cx="3750497" cy="745425"/>
          </a:xfrm>
          <a:prstGeom prst="rect">
            <a:avLst/>
          </a:prstGeom>
          <a:noFill/>
          <a:ln w="9525">
            <a:noFill/>
            <a:miter lim="800000"/>
            <a:headEnd/>
            <a:tailEnd/>
          </a:ln>
        </p:spPr>
      </p:pic>
      <p:sp>
        <p:nvSpPr>
          <p:cNvPr id="8" name="Título 1">
            <a:extLst>
              <a:ext uri="{FF2B5EF4-FFF2-40B4-BE49-F238E27FC236}">
                <a16:creationId xmlns:a16="http://schemas.microsoft.com/office/drawing/2014/main" id="{3CFB63D1-5A9D-49B9-9DB7-D2E038BDD18B}"/>
              </a:ext>
            </a:extLst>
          </p:cNvPr>
          <p:cNvSpPr>
            <a:spLocks noGrp="1"/>
          </p:cNvSpPr>
          <p:nvPr>
            <p:ph type="title"/>
          </p:nvPr>
        </p:nvSpPr>
        <p:spPr>
          <a:xfrm>
            <a:off x="628650" y="1131094"/>
            <a:ext cx="7886700" cy="421895"/>
          </a:xfrm>
        </p:spPr>
        <p:txBody>
          <a:bodyPr>
            <a:normAutofit fontScale="90000"/>
          </a:bodyPr>
          <a:lstStyle/>
          <a:p>
            <a:pPr algn="ctr"/>
            <a:r>
              <a:rPr lang="es-ES" dirty="0">
                <a:solidFill>
                  <a:srgbClr val="FF9900"/>
                </a:solidFill>
              </a:rPr>
              <a:t>METODOLOGÍA DOCENT</a:t>
            </a:r>
          </a:p>
        </p:txBody>
      </p:sp>
      <p:sp>
        <p:nvSpPr>
          <p:cNvPr id="9" name="CuadroTexto 8">
            <a:extLst>
              <a:ext uri="{FF2B5EF4-FFF2-40B4-BE49-F238E27FC236}">
                <a16:creationId xmlns:a16="http://schemas.microsoft.com/office/drawing/2014/main" id="{6B9D2E57-CB56-4545-9FA2-BACD1FFD2732}"/>
              </a:ext>
            </a:extLst>
          </p:cNvPr>
          <p:cNvSpPr txBox="1"/>
          <p:nvPr/>
        </p:nvSpPr>
        <p:spPr>
          <a:xfrm>
            <a:off x="988943" y="1725822"/>
            <a:ext cx="7166113" cy="304827"/>
          </a:xfrm>
          <a:prstGeom prst="rect">
            <a:avLst/>
          </a:prstGeom>
          <a:solidFill>
            <a:schemeClr val="accent1">
              <a:lumMod val="60000"/>
              <a:lumOff val="40000"/>
            </a:schemeClr>
          </a:solidFill>
        </p:spPr>
        <p:txBody>
          <a:bodyPr wrap="square" rtlCol="0">
            <a:spAutoFit/>
          </a:bodyPr>
          <a:lstStyle/>
          <a:p>
            <a:pPr algn="ctr">
              <a:lnSpc>
                <a:spcPct val="107000"/>
              </a:lnSpc>
              <a:spcAft>
                <a:spcPts val="600"/>
              </a:spcAft>
            </a:pPr>
            <a:r>
              <a:rPr lang="es-ES" sz="1350" b="1" dirty="0">
                <a:solidFill>
                  <a:schemeClr val="bg1"/>
                </a:solidFill>
              </a:rPr>
              <a:t>Laboratorio o proyectos</a:t>
            </a:r>
            <a:endParaRPr lang="es-ES" sz="135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413839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E89DC950-1F34-40F8-8B9B-7B2D49E1698E}"/>
              </a:ext>
            </a:extLst>
          </p:cNvPr>
          <p:cNvSpPr txBox="1"/>
          <p:nvPr/>
        </p:nvSpPr>
        <p:spPr>
          <a:xfrm>
            <a:off x="904463" y="2244837"/>
            <a:ext cx="7166113" cy="2168735"/>
          </a:xfrm>
          <a:prstGeom prst="rect">
            <a:avLst/>
          </a:prstGeom>
          <a:noFill/>
        </p:spPr>
        <p:txBody>
          <a:bodyPr wrap="square" rtlCol="0">
            <a:spAutoFit/>
          </a:bodyPr>
          <a:lstStyle/>
          <a:p>
            <a:pPr marL="214313" indent="-214313" algn="just">
              <a:lnSpc>
                <a:spcPct val="107000"/>
              </a:lnSpc>
              <a:spcAft>
                <a:spcPts val="600"/>
              </a:spcAft>
              <a:buFontTx/>
              <a:buChar char="-"/>
            </a:pPr>
            <a:r>
              <a:rPr lang="es-ES" sz="1350" dirty="0" err="1">
                <a:cs typeface="Arial" panose="020B0604020202020204" pitchFamily="34" charset="0"/>
              </a:rPr>
              <a:t>Laboratori</a:t>
            </a:r>
            <a:r>
              <a:rPr lang="es-ES" sz="1350" dirty="0">
                <a:cs typeface="Arial" panose="020B0604020202020204" pitchFamily="34" charset="0"/>
              </a:rPr>
              <a:t> de </a:t>
            </a:r>
            <a:r>
              <a:rPr lang="es-ES" sz="1350" dirty="0" err="1">
                <a:cs typeface="Arial" panose="020B0604020202020204" pitchFamily="34" charset="0"/>
              </a:rPr>
              <a:t>Comunicacions</a:t>
            </a:r>
            <a:r>
              <a:rPr lang="es-ES" sz="1350" dirty="0">
                <a:cs typeface="Arial" panose="020B0604020202020204" pitchFamily="34" charset="0"/>
              </a:rPr>
              <a:t> </a:t>
            </a:r>
            <a:r>
              <a:rPr lang="es-ES" sz="1350" dirty="0" err="1">
                <a:cs typeface="Arial" panose="020B0604020202020204" pitchFamily="34" charset="0"/>
              </a:rPr>
              <a:t>Sense</a:t>
            </a:r>
            <a:r>
              <a:rPr lang="es-ES" sz="1350" dirty="0">
                <a:cs typeface="Arial" panose="020B0604020202020204" pitchFamily="34" charset="0"/>
              </a:rPr>
              <a:t> </a:t>
            </a:r>
            <a:r>
              <a:rPr lang="es-ES" sz="1350" dirty="0" err="1">
                <a:cs typeface="Arial" panose="020B0604020202020204" pitchFamily="34" charset="0"/>
              </a:rPr>
              <a:t>Fils</a:t>
            </a:r>
            <a:r>
              <a:rPr lang="es-ES" sz="1350" dirty="0">
                <a:cs typeface="Arial" panose="020B0604020202020204" pitchFamily="34" charset="0"/>
              </a:rPr>
              <a:t> (55% </a:t>
            </a:r>
            <a:r>
              <a:rPr lang="es-ES" sz="1350" dirty="0" err="1">
                <a:cs typeface="Arial" panose="020B0604020202020204" pitchFamily="34" charset="0"/>
              </a:rPr>
              <a:t>projecte</a:t>
            </a:r>
            <a:r>
              <a:rPr lang="es-ES" sz="1350" dirty="0">
                <a:cs typeface="Arial" panose="020B0604020202020204" pitchFamily="34" charset="0"/>
              </a:rPr>
              <a:t>)</a:t>
            </a:r>
            <a:r>
              <a:rPr lang="es-ES" sz="1350" dirty="0"/>
              <a:t>:</a:t>
            </a:r>
          </a:p>
          <a:p>
            <a:pPr lvl="1">
              <a:lnSpc>
                <a:spcPct val="107000"/>
              </a:lnSpc>
              <a:spcAft>
                <a:spcPts val="600"/>
              </a:spcAft>
            </a:pPr>
            <a:endParaRPr lang="es-ES" sz="1350" dirty="0">
              <a:solidFill>
                <a:srgbClr val="222222"/>
              </a:solidFill>
              <a:ea typeface="Times New Roman" panose="02020603050405020304" pitchFamily="18" charset="0"/>
              <a:cs typeface="Times New Roman" panose="02020603050405020304" pitchFamily="18" charset="0"/>
            </a:endParaRPr>
          </a:p>
          <a:p>
            <a:pPr lvl="1">
              <a:lnSpc>
                <a:spcPct val="107000"/>
              </a:lnSpc>
              <a:spcAft>
                <a:spcPts val="600"/>
              </a:spcAft>
            </a:pPr>
            <a:r>
              <a:rPr lang="es-ES" sz="1350" dirty="0">
                <a:solidFill>
                  <a:srgbClr val="222222"/>
                </a:solidFill>
                <a:ea typeface="Times New Roman" panose="02020603050405020304" pitchFamily="18" charset="0"/>
                <a:cs typeface="Times New Roman" panose="02020603050405020304" pitchFamily="18" charset="0"/>
              </a:rPr>
              <a:t>- Planificación de una red de telefonía móvil. Se usa Radio Mobile, que es un software freeware con las opciones más importantes de este tipo de programas. Se realiza</a:t>
            </a:r>
            <a:r>
              <a:rPr lang="es-ES" sz="1350" dirty="0"/>
              <a:t> toda la selección de equipamiento, ubicación de estaciones base, cálculos y simulaciones para predicción de cobertura, análisis de interferencias, etc.</a:t>
            </a:r>
            <a:endParaRPr lang="es-ES" sz="1350" dirty="0">
              <a:ea typeface="Calibri" panose="020F0502020204030204" pitchFamily="34" charset="0"/>
              <a:cs typeface="Times New Roman" panose="02020603050405020304" pitchFamily="18" charset="0"/>
            </a:endParaRPr>
          </a:p>
          <a:p>
            <a:pPr>
              <a:lnSpc>
                <a:spcPct val="107000"/>
              </a:lnSpc>
              <a:spcAft>
                <a:spcPts val="600"/>
              </a:spcAft>
            </a:pPr>
            <a:r>
              <a:rPr lang="es-ES" sz="1350" dirty="0">
                <a:solidFill>
                  <a:srgbClr val="222222"/>
                </a:solidFill>
                <a:ea typeface="Times New Roman" panose="02020603050405020304" pitchFamily="18" charset="0"/>
                <a:cs typeface="Times New Roman" panose="02020603050405020304" pitchFamily="18" charset="0"/>
              </a:rPr>
              <a:t> </a:t>
            </a:r>
            <a:endParaRPr lang="es-ES" sz="1350" dirty="0">
              <a:ea typeface="Calibri" panose="020F0502020204030204" pitchFamily="34" charset="0"/>
              <a:cs typeface="Times New Roman" panose="02020603050405020304" pitchFamily="18" charset="0"/>
            </a:endParaRPr>
          </a:p>
          <a:p>
            <a:pPr lvl="1">
              <a:lnSpc>
                <a:spcPct val="107000"/>
              </a:lnSpc>
              <a:spcAft>
                <a:spcPts val="600"/>
              </a:spcAft>
            </a:pPr>
            <a:r>
              <a:rPr lang="es-ES" sz="1350" dirty="0">
                <a:solidFill>
                  <a:srgbClr val="222222"/>
                </a:solidFill>
                <a:ea typeface="Times New Roman" panose="02020603050405020304" pitchFamily="18" charset="0"/>
                <a:cs typeface="Times New Roman" panose="02020603050405020304" pitchFamily="18" charset="0"/>
              </a:rPr>
              <a:t>- En otro proyecto se realizan interacciones con las redes comerciales reales.</a:t>
            </a:r>
          </a:p>
        </p:txBody>
      </p:sp>
      <p:pic>
        <p:nvPicPr>
          <p:cNvPr id="5" name="1 Imagen" descr="logo_eetac.png">
            <a:extLst>
              <a:ext uri="{FF2B5EF4-FFF2-40B4-BE49-F238E27FC236}">
                <a16:creationId xmlns:a16="http://schemas.microsoft.com/office/drawing/2014/main" id="{DE3A6D89-2070-4A41-B01C-0F5FB26B22AE}"/>
              </a:ext>
            </a:extLst>
          </p:cNvPr>
          <p:cNvPicPr preferRelativeResize="0">
            <a:picLocks noChangeAspect="1" noChangeArrowheads="1"/>
          </p:cNvPicPr>
          <p:nvPr/>
        </p:nvPicPr>
        <p:blipFill>
          <a:blip r:embed="rId2" cstate="print"/>
          <a:srcRect/>
          <a:stretch>
            <a:fillRect/>
          </a:stretch>
        </p:blipFill>
        <p:spPr bwMode="auto">
          <a:xfrm rot="-5400000">
            <a:off x="-1502536" y="3217024"/>
            <a:ext cx="3750497" cy="745425"/>
          </a:xfrm>
          <a:prstGeom prst="rect">
            <a:avLst/>
          </a:prstGeom>
          <a:noFill/>
          <a:ln w="9525">
            <a:noFill/>
            <a:miter lim="800000"/>
            <a:headEnd/>
            <a:tailEnd/>
          </a:ln>
        </p:spPr>
      </p:pic>
      <p:sp>
        <p:nvSpPr>
          <p:cNvPr id="8" name="Título 1">
            <a:extLst>
              <a:ext uri="{FF2B5EF4-FFF2-40B4-BE49-F238E27FC236}">
                <a16:creationId xmlns:a16="http://schemas.microsoft.com/office/drawing/2014/main" id="{760E5FF8-A105-4852-A1DE-7CF218F66BAB}"/>
              </a:ext>
            </a:extLst>
          </p:cNvPr>
          <p:cNvSpPr>
            <a:spLocks noGrp="1"/>
          </p:cNvSpPr>
          <p:nvPr>
            <p:ph type="title"/>
          </p:nvPr>
        </p:nvSpPr>
        <p:spPr>
          <a:xfrm>
            <a:off x="628650" y="1131094"/>
            <a:ext cx="7886700" cy="421895"/>
          </a:xfrm>
        </p:spPr>
        <p:txBody>
          <a:bodyPr>
            <a:normAutofit fontScale="90000"/>
          </a:bodyPr>
          <a:lstStyle/>
          <a:p>
            <a:pPr algn="ctr"/>
            <a:r>
              <a:rPr lang="es-ES" dirty="0">
                <a:solidFill>
                  <a:srgbClr val="FF9900"/>
                </a:solidFill>
              </a:rPr>
              <a:t>METODOLOGÍA DOCENT</a:t>
            </a:r>
          </a:p>
        </p:txBody>
      </p:sp>
      <p:sp>
        <p:nvSpPr>
          <p:cNvPr id="9" name="CuadroTexto 8">
            <a:extLst>
              <a:ext uri="{FF2B5EF4-FFF2-40B4-BE49-F238E27FC236}">
                <a16:creationId xmlns:a16="http://schemas.microsoft.com/office/drawing/2014/main" id="{0CB28A9B-3377-46B4-92E0-2D17DCB6EA7F}"/>
              </a:ext>
            </a:extLst>
          </p:cNvPr>
          <p:cNvSpPr txBox="1"/>
          <p:nvPr/>
        </p:nvSpPr>
        <p:spPr>
          <a:xfrm>
            <a:off x="988943" y="1725822"/>
            <a:ext cx="7166113" cy="304827"/>
          </a:xfrm>
          <a:prstGeom prst="rect">
            <a:avLst/>
          </a:prstGeom>
          <a:solidFill>
            <a:schemeClr val="accent1">
              <a:lumMod val="60000"/>
              <a:lumOff val="40000"/>
            </a:schemeClr>
          </a:solidFill>
        </p:spPr>
        <p:txBody>
          <a:bodyPr wrap="square" rtlCol="0">
            <a:spAutoFit/>
          </a:bodyPr>
          <a:lstStyle/>
          <a:p>
            <a:pPr algn="ctr">
              <a:lnSpc>
                <a:spcPct val="107000"/>
              </a:lnSpc>
              <a:spcAft>
                <a:spcPts val="600"/>
              </a:spcAft>
            </a:pPr>
            <a:r>
              <a:rPr lang="es-ES" sz="1350" b="1" dirty="0">
                <a:solidFill>
                  <a:schemeClr val="bg1"/>
                </a:solidFill>
              </a:rPr>
              <a:t>Laboratorio o proyectos</a:t>
            </a:r>
            <a:endParaRPr lang="es-ES" sz="135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8070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1 Imagen" descr="logo_eetac.png">
            <a:extLst>
              <a:ext uri="{FF2B5EF4-FFF2-40B4-BE49-F238E27FC236}">
                <a16:creationId xmlns:a16="http://schemas.microsoft.com/office/drawing/2014/main" id="{F760315D-1DD6-45ED-AA84-407604236A7C}"/>
              </a:ext>
            </a:extLst>
          </p:cNvPr>
          <p:cNvPicPr preferRelativeResize="0">
            <a:picLocks noChangeAspect="1" noChangeArrowheads="1"/>
          </p:cNvPicPr>
          <p:nvPr/>
        </p:nvPicPr>
        <p:blipFill>
          <a:blip r:embed="rId2" cstate="print"/>
          <a:srcRect/>
          <a:stretch>
            <a:fillRect/>
          </a:stretch>
        </p:blipFill>
        <p:spPr bwMode="auto">
          <a:xfrm rot="-5400000">
            <a:off x="-1502536" y="3217024"/>
            <a:ext cx="3750497" cy="745425"/>
          </a:xfrm>
          <a:prstGeom prst="rect">
            <a:avLst/>
          </a:prstGeom>
          <a:noFill/>
          <a:ln w="9525">
            <a:noFill/>
            <a:miter lim="800000"/>
            <a:headEnd/>
            <a:tailEnd/>
          </a:ln>
        </p:spPr>
      </p:pic>
      <p:sp>
        <p:nvSpPr>
          <p:cNvPr id="6" name="Título 1">
            <a:extLst>
              <a:ext uri="{FF2B5EF4-FFF2-40B4-BE49-F238E27FC236}">
                <a16:creationId xmlns:a16="http://schemas.microsoft.com/office/drawing/2014/main" id="{428415EA-77E1-4029-AAA4-1628396185B9}"/>
              </a:ext>
            </a:extLst>
          </p:cNvPr>
          <p:cNvSpPr>
            <a:spLocks noGrp="1"/>
          </p:cNvSpPr>
          <p:nvPr>
            <p:ph type="title"/>
          </p:nvPr>
        </p:nvSpPr>
        <p:spPr/>
        <p:txBody>
          <a:bodyPr>
            <a:normAutofit/>
          </a:bodyPr>
          <a:lstStyle/>
          <a:p>
            <a:pPr algn="ctr"/>
            <a:r>
              <a:rPr lang="es-ES" dirty="0" err="1">
                <a:solidFill>
                  <a:srgbClr val="FF9900"/>
                </a:solidFill>
              </a:rPr>
              <a:t>Index</a:t>
            </a:r>
            <a:endParaRPr lang="es-ES" dirty="0">
              <a:solidFill>
                <a:srgbClr val="FF9900"/>
              </a:solidFill>
            </a:endParaRPr>
          </a:p>
        </p:txBody>
      </p:sp>
      <p:sp>
        <p:nvSpPr>
          <p:cNvPr id="8" name="Marcador de contenido 7">
            <a:extLst>
              <a:ext uri="{FF2B5EF4-FFF2-40B4-BE49-F238E27FC236}">
                <a16:creationId xmlns:a16="http://schemas.microsoft.com/office/drawing/2014/main" id="{CC420257-2757-439B-AED5-72D32A17CC47}"/>
              </a:ext>
            </a:extLst>
          </p:cNvPr>
          <p:cNvSpPr>
            <a:spLocks noGrp="1"/>
          </p:cNvSpPr>
          <p:nvPr>
            <p:ph idx="1"/>
          </p:nvPr>
        </p:nvSpPr>
        <p:spPr/>
        <p:txBody>
          <a:bodyPr/>
          <a:lstStyle/>
          <a:p>
            <a:pPr algn="just"/>
            <a:r>
              <a:rPr lang="ca-ES" dirty="0"/>
              <a:t>Resultats d’aprenentatge: </a:t>
            </a:r>
            <a:r>
              <a:rPr lang="ca-ES" altLang="es-ES" dirty="0">
                <a:solidFill>
                  <a:srgbClr val="202124"/>
                </a:solidFill>
              </a:rPr>
              <a:t>En acabar una assignatura, l'estudiant serà capaç de ...</a:t>
            </a:r>
            <a:r>
              <a:rPr lang="ca-ES" altLang="es-ES" dirty="0"/>
              <a:t> </a:t>
            </a:r>
          </a:p>
          <a:p>
            <a:pPr algn="just"/>
            <a:endParaRPr lang="ca-ES" altLang="es-ES" dirty="0"/>
          </a:p>
          <a:p>
            <a:pPr algn="just"/>
            <a:r>
              <a:rPr lang="ca-ES" altLang="es-ES" dirty="0"/>
              <a:t>Metodologia docent: Formació pràctica (Saber Fer)</a:t>
            </a:r>
          </a:p>
          <a:p>
            <a:pPr algn="just"/>
            <a:endParaRPr lang="ca-ES" altLang="es-ES" dirty="0"/>
          </a:p>
          <a:p>
            <a:pPr algn="just"/>
            <a:r>
              <a:rPr lang="ca-ES" altLang="es-ES" dirty="0"/>
              <a:t>Inserció laboral</a:t>
            </a:r>
          </a:p>
          <a:p>
            <a:endParaRPr lang="es-ES" dirty="0"/>
          </a:p>
        </p:txBody>
      </p:sp>
    </p:spTree>
    <p:extLst>
      <p:ext uri="{BB962C8B-B14F-4D97-AF65-F5344CB8AC3E}">
        <p14:creationId xmlns:p14="http://schemas.microsoft.com/office/powerpoint/2010/main" val="18870554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F6F553F5-C640-40DC-ADD0-B7E754BDB5A4}"/>
              </a:ext>
            </a:extLst>
          </p:cNvPr>
          <p:cNvSpPr txBox="1"/>
          <p:nvPr/>
        </p:nvSpPr>
        <p:spPr>
          <a:xfrm>
            <a:off x="1108213" y="2289647"/>
            <a:ext cx="7166113" cy="3318986"/>
          </a:xfrm>
          <a:prstGeom prst="rect">
            <a:avLst/>
          </a:prstGeom>
          <a:noFill/>
        </p:spPr>
        <p:txBody>
          <a:bodyPr wrap="square" rtlCol="0">
            <a:spAutoFit/>
          </a:bodyPr>
          <a:lstStyle/>
          <a:p>
            <a:pPr marL="214313" indent="-214313" algn="just">
              <a:lnSpc>
                <a:spcPct val="107000"/>
              </a:lnSpc>
              <a:spcAft>
                <a:spcPts val="600"/>
              </a:spcAft>
              <a:buFontTx/>
              <a:buChar char="-"/>
            </a:pPr>
            <a:r>
              <a:rPr lang="es-ES" sz="1350" dirty="0" err="1">
                <a:ea typeface="Calibri" panose="020F0502020204030204" pitchFamily="34" charset="0"/>
                <a:cs typeface="Arial" panose="020B0604020202020204" pitchFamily="34" charset="0"/>
              </a:rPr>
              <a:t>Enginyeria</a:t>
            </a:r>
            <a:r>
              <a:rPr lang="es-ES" sz="1350" dirty="0">
                <a:ea typeface="Calibri" panose="020F0502020204030204" pitchFamily="34" charset="0"/>
                <a:cs typeface="Arial" panose="020B0604020202020204" pitchFamily="34" charset="0"/>
              </a:rPr>
              <a:t> de Software Radio (55% </a:t>
            </a:r>
            <a:r>
              <a:rPr lang="es-ES" sz="1350" dirty="0" err="1">
                <a:ea typeface="Calibri" panose="020F0502020204030204" pitchFamily="34" charset="0"/>
                <a:cs typeface="Arial" panose="020B0604020202020204" pitchFamily="34" charset="0"/>
              </a:rPr>
              <a:t>projecte</a:t>
            </a:r>
            <a:r>
              <a:rPr lang="es-ES" sz="1350" dirty="0">
                <a:ea typeface="Calibri" panose="020F0502020204030204" pitchFamily="34" charset="0"/>
                <a:cs typeface="Arial" panose="020B0604020202020204" pitchFamily="34" charset="0"/>
              </a:rPr>
              <a:t>)</a:t>
            </a:r>
            <a:r>
              <a:rPr lang="es-ES" sz="1350" dirty="0">
                <a:cs typeface="Arial" panose="020B0604020202020204" pitchFamily="34" charset="0"/>
              </a:rPr>
              <a:t>:</a:t>
            </a:r>
          </a:p>
          <a:p>
            <a:pPr marL="214313" indent="-214313" algn="just">
              <a:lnSpc>
                <a:spcPct val="107000"/>
              </a:lnSpc>
              <a:spcAft>
                <a:spcPts val="600"/>
              </a:spcAft>
              <a:buFontTx/>
              <a:buChar char="-"/>
            </a:pPr>
            <a:endParaRPr lang="es-ES" sz="1350" dirty="0">
              <a:cs typeface="Arial" panose="020B0604020202020204" pitchFamily="34" charset="0"/>
            </a:endParaRPr>
          </a:p>
          <a:p>
            <a:pPr marL="557213" lvl="1" indent="-214313" algn="just">
              <a:lnSpc>
                <a:spcPct val="107000"/>
              </a:lnSpc>
              <a:spcAft>
                <a:spcPts val="600"/>
              </a:spcAft>
              <a:buFontTx/>
              <a:buChar char="-"/>
            </a:pPr>
            <a:r>
              <a:rPr lang="es-ES" sz="1350" dirty="0"/>
              <a:t>En esta asignatura se plantea la implementación de un sistema de comunicación real utilizando como base un PC que incorpora su capacidad de procesado y el equipo necesario para generar señales de audio. Se utiliza la banda de audio para facilitar la utilización del entorno fuera del laboratorio.</a:t>
            </a:r>
          </a:p>
          <a:p>
            <a:pPr marL="557213" lvl="1" indent="-214313" algn="just">
              <a:buFontTx/>
              <a:buChar char="-"/>
            </a:pPr>
            <a:endParaRPr lang="es-ES" sz="1350" dirty="0"/>
          </a:p>
          <a:p>
            <a:pPr marL="557213" lvl="1" indent="-214313" algn="just">
              <a:buFontTx/>
              <a:buChar char="-"/>
            </a:pPr>
            <a:r>
              <a:rPr lang="es-ES" sz="1350" dirty="0"/>
              <a:t>Se desarrolla un sistema de comunicaciones basado en LTE/5G pero simplificado y adaptado a las características del canal de audio. La transmisión es real y las antenas transmisoras y receptoras son un altavoz y un micrófono respectivamente. Debe comentarse que todos los problemas de ruido y no linealidad, típicas de RF, también están presentes.</a:t>
            </a:r>
            <a:br>
              <a:rPr lang="es-ES" sz="1350" dirty="0"/>
            </a:br>
            <a:r>
              <a:rPr lang="es-ES" sz="1350" dirty="0"/>
              <a:t/>
            </a:r>
            <a:br>
              <a:rPr lang="es-ES" sz="1350" dirty="0"/>
            </a:br>
            <a:r>
              <a:rPr lang="es-ES" sz="1350" dirty="0"/>
              <a:t>- Se utiliza un entorno de programación propio utilizando como lenguaje C/C++ para implementar el procesado de la señal necesario.</a:t>
            </a:r>
            <a:endParaRPr lang="es-ES" sz="1350" dirty="0">
              <a:cs typeface="Arial" panose="020B0604020202020204" pitchFamily="34" charset="0"/>
            </a:endParaRPr>
          </a:p>
        </p:txBody>
      </p:sp>
      <p:pic>
        <p:nvPicPr>
          <p:cNvPr id="6" name="1 Imagen" descr="logo_eetac.png">
            <a:extLst>
              <a:ext uri="{FF2B5EF4-FFF2-40B4-BE49-F238E27FC236}">
                <a16:creationId xmlns:a16="http://schemas.microsoft.com/office/drawing/2014/main" id="{AC7CE365-1E30-45B5-AC68-DDE826B8A9E8}"/>
              </a:ext>
            </a:extLst>
          </p:cNvPr>
          <p:cNvPicPr preferRelativeResize="0">
            <a:picLocks noChangeAspect="1" noChangeArrowheads="1"/>
          </p:cNvPicPr>
          <p:nvPr/>
        </p:nvPicPr>
        <p:blipFill>
          <a:blip r:embed="rId2" cstate="print"/>
          <a:srcRect/>
          <a:stretch>
            <a:fillRect/>
          </a:stretch>
        </p:blipFill>
        <p:spPr bwMode="auto">
          <a:xfrm rot="-5400000">
            <a:off x="-1502536" y="3217024"/>
            <a:ext cx="3750497" cy="745425"/>
          </a:xfrm>
          <a:prstGeom prst="rect">
            <a:avLst/>
          </a:prstGeom>
          <a:noFill/>
          <a:ln w="9525">
            <a:noFill/>
            <a:miter lim="800000"/>
            <a:headEnd/>
            <a:tailEnd/>
          </a:ln>
        </p:spPr>
      </p:pic>
      <p:sp>
        <p:nvSpPr>
          <p:cNvPr id="8" name="Título 1">
            <a:extLst>
              <a:ext uri="{FF2B5EF4-FFF2-40B4-BE49-F238E27FC236}">
                <a16:creationId xmlns:a16="http://schemas.microsoft.com/office/drawing/2014/main" id="{8535711D-B38F-4918-8BF0-D7FCB479F781}"/>
              </a:ext>
            </a:extLst>
          </p:cNvPr>
          <p:cNvSpPr>
            <a:spLocks noGrp="1"/>
          </p:cNvSpPr>
          <p:nvPr>
            <p:ph type="title"/>
          </p:nvPr>
        </p:nvSpPr>
        <p:spPr>
          <a:xfrm>
            <a:off x="628650" y="1131094"/>
            <a:ext cx="7886700" cy="421895"/>
          </a:xfrm>
        </p:spPr>
        <p:txBody>
          <a:bodyPr>
            <a:normAutofit fontScale="90000"/>
          </a:bodyPr>
          <a:lstStyle/>
          <a:p>
            <a:pPr algn="ctr"/>
            <a:r>
              <a:rPr lang="es-ES" dirty="0">
                <a:solidFill>
                  <a:srgbClr val="FF9900"/>
                </a:solidFill>
              </a:rPr>
              <a:t>METODOLOGÍA DOCENT</a:t>
            </a:r>
          </a:p>
        </p:txBody>
      </p:sp>
      <p:sp>
        <p:nvSpPr>
          <p:cNvPr id="9" name="CuadroTexto 8">
            <a:extLst>
              <a:ext uri="{FF2B5EF4-FFF2-40B4-BE49-F238E27FC236}">
                <a16:creationId xmlns:a16="http://schemas.microsoft.com/office/drawing/2014/main" id="{4EF48B88-A10B-43FC-A3A9-96EEADCBBBC2}"/>
              </a:ext>
            </a:extLst>
          </p:cNvPr>
          <p:cNvSpPr txBox="1"/>
          <p:nvPr/>
        </p:nvSpPr>
        <p:spPr>
          <a:xfrm>
            <a:off x="988943" y="1725822"/>
            <a:ext cx="7166113" cy="304827"/>
          </a:xfrm>
          <a:prstGeom prst="rect">
            <a:avLst/>
          </a:prstGeom>
          <a:solidFill>
            <a:schemeClr val="accent1">
              <a:lumMod val="60000"/>
              <a:lumOff val="40000"/>
            </a:schemeClr>
          </a:solidFill>
        </p:spPr>
        <p:txBody>
          <a:bodyPr wrap="square" rtlCol="0">
            <a:spAutoFit/>
          </a:bodyPr>
          <a:lstStyle/>
          <a:p>
            <a:pPr algn="ctr">
              <a:lnSpc>
                <a:spcPct val="107000"/>
              </a:lnSpc>
              <a:spcAft>
                <a:spcPts val="600"/>
              </a:spcAft>
            </a:pPr>
            <a:r>
              <a:rPr lang="es-ES" sz="1350" b="1" dirty="0">
                <a:solidFill>
                  <a:schemeClr val="bg1"/>
                </a:solidFill>
              </a:rPr>
              <a:t>Laboratorio o proyectos</a:t>
            </a:r>
            <a:endParaRPr lang="es-ES" sz="135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603189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E89DC950-1F34-40F8-8B9B-7B2D49E1698E}"/>
              </a:ext>
            </a:extLst>
          </p:cNvPr>
          <p:cNvSpPr txBox="1"/>
          <p:nvPr/>
        </p:nvSpPr>
        <p:spPr>
          <a:xfrm>
            <a:off x="904463" y="2309525"/>
            <a:ext cx="7166113" cy="3434145"/>
          </a:xfrm>
          <a:prstGeom prst="rect">
            <a:avLst/>
          </a:prstGeom>
          <a:noFill/>
        </p:spPr>
        <p:txBody>
          <a:bodyPr wrap="square" rtlCol="0">
            <a:spAutoFit/>
          </a:bodyPr>
          <a:lstStyle/>
          <a:p>
            <a:pPr marL="557213" lvl="1" indent="-214313" algn="just">
              <a:lnSpc>
                <a:spcPct val="107000"/>
              </a:lnSpc>
              <a:spcAft>
                <a:spcPts val="600"/>
              </a:spcAft>
              <a:buFontTx/>
              <a:buChar char="-"/>
            </a:pPr>
            <a:r>
              <a:rPr lang="es-ES" sz="1350" dirty="0" err="1">
                <a:ea typeface="Calibri" panose="020F0502020204030204" pitchFamily="34" charset="0"/>
                <a:cs typeface="Arial" panose="020B0604020202020204" pitchFamily="34" charset="0"/>
              </a:rPr>
              <a:t>Infraestructures</a:t>
            </a:r>
            <a:r>
              <a:rPr lang="es-ES" sz="1350" dirty="0">
                <a:ea typeface="Calibri" panose="020F0502020204030204" pitchFamily="34" charset="0"/>
                <a:cs typeface="Arial" panose="020B0604020202020204" pitchFamily="34" charset="0"/>
              </a:rPr>
              <a:t> i </a:t>
            </a:r>
            <a:r>
              <a:rPr lang="es-ES" sz="1350" dirty="0" err="1">
                <a:ea typeface="Calibri" panose="020F0502020204030204" pitchFamily="34" charset="0"/>
                <a:cs typeface="Arial" panose="020B0604020202020204" pitchFamily="34" charset="0"/>
              </a:rPr>
              <a:t>Operació</a:t>
            </a:r>
            <a:r>
              <a:rPr lang="es-ES" sz="1350" dirty="0">
                <a:ea typeface="Calibri" panose="020F0502020204030204" pitchFamily="34" charset="0"/>
                <a:cs typeface="Arial" panose="020B0604020202020204" pitchFamily="34" charset="0"/>
              </a:rPr>
              <a:t> de </a:t>
            </a:r>
            <a:r>
              <a:rPr lang="es-ES" sz="1350" dirty="0" err="1">
                <a:ea typeface="Calibri" panose="020F0502020204030204" pitchFamily="34" charset="0"/>
                <a:cs typeface="Arial" panose="020B0604020202020204" pitchFamily="34" charset="0"/>
              </a:rPr>
              <a:t>Telecomunicacions</a:t>
            </a:r>
            <a:r>
              <a:rPr lang="es-ES" sz="1350" dirty="0">
                <a:ea typeface="Calibri" panose="020F0502020204030204" pitchFamily="34" charset="0"/>
                <a:cs typeface="Arial" panose="020B0604020202020204" pitchFamily="34" charset="0"/>
              </a:rPr>
              <a:t> (10% laboratorio; 40% </a:t>
            </a:r>
            <a:r>
              <a:rPr lang="es-ES" sz="1350" dirty="0" err="1">
                <a:ea typeface="Calibri" panose="020F0502020204030204" pitchFamily="34" charset="0"/>
                <a:cs typeface="Arial" panose="020B0604020202020204" pitchFamily="34" charset="0"/>
              </a:rPr>
              <a:t>projecte</a:t>
            </a:r>
            <a:r>
              <a:rPr lang="es-ES" sz="1350" dirty="0">
                <a:ea typeface="Calibri" panose="020F0502020204030204" pitchFamily="34" charset="0"/>
                <a:cs typeface="Arial" panose="020B0604020202020204" pitchFamily="34" charset="0"/>
              </a:rPr>
              <a:t>)</a:t>
            </a:r>
            <a:r>
              <a:rPr lang="es-ES" sz="1350" dirty="0">
                <a:cs typeface="Arial" panose="020B0604020202020204" pitchFamily="34" charset="0"/>
              </a:rPr>
              <a:t>:</a:t>
            </a:r>
          </a:p>
          <a:p>
            <a:pPr marL="900113" lvl="2" indent="-214313" algn="just">
              <a:lnSpc>
                <a:spcPct val="107000"/>
              </a:lnSpc>
              <a:spcAft>
                <a:spcPts val="600"/>
              </a:spcAft>
              <a:buFontTx/>
              <a:buChar char="-"/>
            </a:pPr>
            <a:r>
              <a:rPr lang="es-ES" sz="1350" dirty="0" err="1">
                <a:cs typeface="Arial" panose="020B0604020202020204" pitchFamily="34" charset="0"/>
              </a:rPr>
              <a:t>Projecte</a:t>
            </a:r>
            <a:r>
              <a:rPr lang="es-ES" sz="1350" dirty="0">
                <a:cs typeface="Arial" panose="020B0604020202020204" pitchFamily="34" charset="0"/>
              </a:rPr>
              <a:t> de </a:t>
            </a:r>
            <a:r>
              <a:rPr lang="es-ES" sz="1350" dirty="0" err="1">
                <a:cs typeface="Arial" panose="020B0604020202020204" pitchFamily="34" charset="0"/>
              </a:rPr>
              <a:t>telecomunicació</a:t>
            </a:r>
            <a:r>
              <a:rPr lang="es-ES" sz="1350" dirty="0">
                <a:cs typeface="Arial" panose="020B0604020202020204" pitchFamily="34" charset="0"/>
              </a:rPr>
              <a:t>: </a:t>
            </a:r>
            <a:r>
              <a:rPr lang="es-ES" sz="1350" dirty="0" err="1">
                <a:cs typeface="Arial" panose="020B0604020202020204" pitchFamily="34" charset="0"/>
              </a:rPr>
              <a:t>Part</a:t>
            </a:r>
            <a:r>
              <a:rPr lang="es-ES" sz="1350" dirty="0">
                <a:cs typeface="Arial" panose="020B0604020202020204" pitchFamily="34" charset="0"/>
              </a:rPr>
              <a:t> tecnológica</a:t>
            </a:r>
          </a:p>
          <a:p>
            <a:pPr marL="1243013" lvl="3" indent="-214313" algn="just">
              <a:lnSpc>
                <a:spcPct val="107000"/>
              </a:lnSpc>
              <a:spcAft>
                <a:spcPts val="600"/>
              </a:spcAft>
              <a:buFontTx/>
              <a:buChar char="-"/>
            </a:pPr>
            <a:r>
              <a:rPr lang="es-ES" sz="1350" dirty="0" err="1">
                <a:cs typeface="Arial" panose="020B0604020202020204" pitchFamily="34" charset="0"/>
              </a:rPr>
              <a:t>Projectes</a:t>
            </a:r>
            <a:r>
              <a:rPr lang="es-ES" sz="1350" dirty="0">
                <a:cs typeface="Arial" panose="020B0604020202020204" pitchFamily="34" charset="0"/>
              </a:rPr>
              <a:t> </a:t>
            </a:r>
            <a:r>
              <a:rPr lang="es-ES" sz="1350" dirty="0" err="1">
                <a:cs typeface="Arial" panose="020B0604020202020204" pitchFamily="34" charset="0"/>
              </a:rPr>
              <a:t>d'infraestructura</a:t>
            </a:r>
            <a:r>
              <a:rPr lang="es-ES" sz="1350" dirty="0">
                <a:cs typeface="Arial" panose="020B0604020202020204" pitchFamily="34" charset="0"/>
              </a:rPr>
              <a:t>: </a:t>
            </a:r>
            <a:r>
              <a:rPr lang="es-ES" sz="1350" dirty="0" err="1">
                <a:cs typeface="Arial" panose="020B0604020202020204" pitchFamily="34" charset="0"/>
              </a:rPr>
              <a:t>Infraestructures</a:t>
            </a:r>
            <a:r>
              <a:rPr lang="es-ES" sz="1350" dirty="0">
                <a:cs typeface="Arial" panose="020B0604020202020204" pitchFamily="34" charset="0"/>
              </a:rPr>
              <a:t> comunes de </a:t>
            </a:r>
            <a:r>
              <a:rPr lang="es-ES" sz="1350" dirty="0" err="1">
                <a:cs typeface="Arial" panose="020B0604020202020204" pitchFamily="34" charset="0"/>
              </a:rPr>
              <a:t>telecomunicació</a:t>
            </a:r>
            <a:r>
              <a:rPr lang="es-ES" sz="1350" dirty="0">
                <a:cs typeface="Arial" panose="020B0604020202020204" pitchFamily="34" charset="0"/>
              </a:rPr>
              <a:t> en </a:t>
            </a:r>
            <a:r>
              <a:rPr lang="es-ES" sz="1350" dirty="0" err="1">
                <a:cs typeface="Arial" panose="020B0604020202020204" pitchFamily="34" charset="0"/>
              </a:rPr>
              <a:t>edificis</a:t>
            </a:r>
            <a:r>
              <a:rPr lang="es-ES" sz="1350" dirty="0">
                <a:cs typeface="Arial" panose="020B0604020202020204" pitchFamily="34" charset="0"/>
              </a:rPr>
              <a:t> </a:t>
            </a:r>
            <a:r>
              <a:rPr lang="es-ES" sz="1350" dirty="0" err="1">
                <a:cs typeface="Arial" panose="020B0604020202020204" pitchFamily="34" charset="0"/>
              </a:rPr>
              <a:t>d'habitatges</a:t>
            </a:r>
            <a:r>
              <a:rPr lang="es-ES" sz="1350" dirty="0">
                <a:cs typeface="Arial" panose="020B0604020202020204" pitchFamily="34" charset="0"/>
              </a:rPr>
              <a:t> (ICT); </a:t>
            </a:r>
            <a:r>
              <a:rPr lang="es-ES" sz="1350" dirty="0" err="1">
                <a:cs typeface="Arial" panose="020B0604020202020204" pitchFamily="34" charset="0"/>
              </a:rPr>
              <a:t>Radioenllaços</a:t>
            </a:r>
            <a:r>
              <a:rPr lang="es-ES" sz="1350" dirty="0">
                <a:cs typeface="Arial" panose="020B0604020202020204" pitchFamily="34" charset="0"/>
              </a:rPr>
              <a:t>; </a:t>
            </a:r>
            <a:r>
              <a:rPr lang="es-ES" sz="1350" dirty="0" err="1">
                <a:cs typeface="Arial" panose="020B0604020202020204" pitchFamily="34" charset="0"/>
              </a:rPr>
              <a:t>Estacions</a:t>
            </a:r>
            <a:r>
              <a:rPr lang="es-ES" sz="1350" dirty="0">
                <a:cs typeface="Arial" panose="020B0604020202020204" pitchFamily="34" charset="0"/>
              </a:rPr>
              <a:t> de </a:t>
            </a:r>
            <a:r>
              <a:rPr lang="es-ES" sz="1350" dirty="0" err="1">
                <a:cs typeface="Arial" panose="020B0604020202020204" pitchFamily="34" charset="0"/>
              </a:rPr>
              <a:t>radiodifusió</a:t>
            </a:r>
            <a:r>
              <a:rPr lang="es-ES" sz="1350" dirty="0">
                <a:cs typeface="Arial" panose="020B0604020202020204" pitchFamily="34" charset="0"/>
              </a:rPr>
              <a:t>; </a:t>
            </a:r>
            <a:r>
              <a:rPr lang="es-ES" sz="1350" dirty="0" err="1">
                <a:cs typeface="Arial" panose="020B0604020202020204" pitchFamily="34" charset="0"/>
              </a:rPr>
              <a:t>Estacions</a:t>
            </a:r>
            <a:r>
              <a:rPr lang="es-ES" sz="1350" dirty="0">
                <a:cs typeface="Arial" panose="020B0604020202020204" pitchFamily="34" charset="0"/>
              </a:rPr>
              <a:t> base de </a:t>
            </a:r>
            <a:r>
              <a:rPr lang="es-ES" sz="1350" dirty="0" err="1">
                <a:cs typeface="Arial" panose="020B0604020202020204" pitchFamily="34" charset="0"/>
              </a:rPr>
              <a:t>telefonia</a:t>
            </a:r>
            <a:r>
              <a:rPr lang="es-ES" sz="1350" dirty="0">
                <a:cs typeface="Arial" panose="020B0604020202020204" pitchFamily="34" charset="0"/>
              </a:rPr>
              <a:t> </a:t>
            </a:r>
            <a:r>
              <a:rPr lang="es-ES" sz="1350" dirty="0" err="1">
                <a:cs typeface="Arial" panose="020B0604020202020204" pitchFamily="34" charset="0"/>
              </a:rPr>
              <a:t>mòbil</a:t>
            </a:r>
            <a:r>
              <a:rPr lang="es-ES" sz="1350" dirty="0">
                <a:cs typeface="Arial" panose="020B0604020202020204" pitchFamily="34" charset="0"/>
              </a:rPr>
              <a:t>; </a:t>
            </a:r>
            <a:r>
              <a:rPr lang="es-ES" sz="1350" dirty="0" err="1">
                <a:cs typeface="Arial" panose="020B0604020202020204" pitchFamily="34" charset="0"/>
              </a:rPr>
              <a:t>Projectes</a:t>
            </a:r>
            <a:r>
              <a:rPr lang="es-ES" sz="1350" dirty="0">
                <a:cs typeface="Arial" panose="020B0604020202020204" pitchFamily="34" charset="0"/>
              </a:rPr>
              <a:t> </a:t>
            </a:r>
            <a:r>
              <a:rPr lang="es-ES" sz="1350" dirty="0" err="1">
                <a:cs typeface="Arial" panose="020B0604020202020204" pitchFamily="34" charset="0"/>
              </a:rPr>
              <a:t>d'infraestructura</a:t>
            </a:r>
            <a:r>
              <a:rPr lang="es-ES" sz="1350" dirty="0">
                <a:cs typeface="Arial" panose="020B0604020202020204" pitchFamily="34" charset="0"/>
              </a:rPr>
              <a:t> en </a:t>
            </a:r>
            <a:r>
              <a:rPr lang="es-ES" sz="1350" dirty="0" err="1">
                <a:cs typeface="Arial" panose="020B0604020202020204" pitchFamily="34" charset="0"/>
              </a:rPr>
              <a:t>entorn</a:t>
            </a:r>
            <a:r>
              <a:rPr lang="es-ES" sz="1350" dirty="0">
                <a:cs typeface="Arial" panose="020B0604020202020204" pitchFamily="34" charset="0"/>
              </a:rPr>
              <a:t> </a:t>
            </a:r>
            <a:r>
              <a:rPr lang="es-ES" sz="1350" dirty="0" err="1">
                <a:cs typeface="Arial" panose="020B0604020202020204" pitchFamily="34" charset="0"/>
              </a:rPr>
              <a:t>urbà</a:t>
            </a:r>
            <a:r>
              <a:rPr lang="es-ES" sz="1350" dirty="0">
                <a:cs typeface="Arial" panose="020B0604020202020204" pitchFamily="34" charset="0"/>
              </a:rPr>
              <a:t> i de </a:t>
            </a:r>
            <a:r>
              <a:rPr lang="es-ES" sz="1350" dirty="0" err="1">
                <a:cs typeface="Arial" panose="020B0604020202020204" pitchFamily="34" charset="0"/>
              </a:rPr>
              <a:t>polígons</a:t>
            </a:r>
            <a:r>
              <a:rPr lang="es-ES" sz="1350" dirty="0">
                <a:cs typeface="Arial" panose="020B0604020202020204" pitchFamily="34" charset="0"/>
              </a:rPr>
              <a:t> </a:t>
            </a:r>
            <a:r>
              <a:rPr lang="es-ES" sz="1350" dirty="0" err="1">
                <a:cs typeface="Arial" panose="020B0604020202020204" pitchFamily="34" charset="0"/>
              </a:rPr>
              <a:t>industrials</a:t>
            </a:r>
            <a:r>
              <a:rPr lang="es-ES" sz="1350" dirty="0">
                <a:cs typeface="Arial" panose="020B0604020202020204" pitchFamily="34" charset="0"/>
              </a:rPr>
              <a:t>, etc.</a:t>
            </a:r>
          </a:p>
          <a:p>
            <a:pPr marL="1243013" lvl="3" indent="-214313" algn="just">
              <a:lnSpc>
                <a:spcPct val="107000"/>
              </a:lnSpc>
              <a:spcAft>
                <a:spcPts val="600"/>
              </a:spcAft>
              <a:buFontTx/>
              <a:buChar char="-"/>
            </a:pPr>
            <a:r>
              <a:rPr lang="es-ES" sz="1350" dirty="0" err="1">
                <a:cs typeface="Arial" panose="020B0604020202020204" pitchFamily="34" charset="0"/>
              </a:rPr>
              <a:t>Laboratori</a:t>
            </a:r>
            <a:r>
              <a:rPr lang="es-ES" sz="1350" dirty="0">
                <a:cs typeface="Arial" panose="020B0604020202020204" pitchFamily="34" charset="0"/>
              </a:rPr>
              <a:t>: </a:t>
            </a:r>
            <a:r>
              <a:rPr lang="es-ES" sz="1350" dirty="0" err="1">
                <a:cs typeface="Arial" panose="020B0604020202020204" pitchFamily="34" charset="0"/>
              </a:rPr>
              <a:t>Comprendre</a:t>
            </a:r>
            <a:r>
              <a:rPr lang="es-ES" sz="1350" dirty="0">
                <a:cs typeface="Arial" panose="020B0604020202020204" pitchFamily="34" charset="0"/>
              </a:rPr>
              <a:t> el </a:t>
            </a:r>
            <a:r>
              <a:rPr lang="es-ES" sz="1350" dirty="0" err="1">
                <a:cs typeface="Arial" panose="020B0604020202020204" pitchFamily="34" charset="0"/>
              </a:rPr>
              <a:t>funcionament</a:t>
            </a:r>
            <a:r>
              <a:rPr lang="es-ES" sz="1350" dirty="0">
                <a:cs typeface="Arial" panose="020B0604020202020204" pitchFamily="34" charset="0"/>
              </a:rPr>
              <a:t> del </a:t>
            </a:r>
            <a:r>
              <a:rPr lang="es-ES" sz="1350" dirty="0" err="1">
                <a:cs typeface="Arial" panose="020B0604020202020204" pitchFamily="34" charset="0"/>
              </a:rPr>
              <a:t>mesurador</a:t>
            </a:r>
            <a:r>
              <a:rPr lang="es-ES" sz="1350" dirty="0">
                <a:cs typeface="Arial" panose="020B0604020202020204" pitchFamily="34" charset="0"/>
              </a:rPr>
              <a:t> de camp, </a:t>
            </a:r>
            <a:r>
              <a:rPr lang="es-ES" sz="1350" dirty="0" err="1">
                <a:cs typeface="Arial" panose="020B0604020202020204" pitchFamily="34" charset="0"/>
              </a:rPr>
              <a:t>fer</a:t>
            </a:r>
            <a:r>
              <a:rPr lang="es-ES" sz="1350" dirty="0">
                <a:cs typeface="Arial" panose="020B0604020202020204" pitchFamily="34" charset="0"/>
              </a:rPr>
              <a:t> mesures i </a:t>
            </a:r>
            <a:r>
              <a:rPr lang="es-ES" sz="1350" dirty="0" err="1">
                <a:cs typeface="Arial" panose="020B0604020202020204" pitchFamily="34" charset="0"/>
              </a:rPr>
              <a:t>apuntaments</a:t>
            </a:r>
            <a:r>
              <a:rPr lang="es-ES" sz="1350" dirty="0">
                <a:cs typeface="Arial" panose="020B0604020202020204" pitchFamily="34" charset="0"/>
              </a:rPr>
              <a:t> </a:t>
            </a:r>
            <a:r>
              <a:rPr lang="es-ES" sz="1350" dirty="0" err="1">
                <a:cs typeface="Arial" panose="020B0604020202020204" pitchFamily="34" charset="0"/>
              </a:rPr>
              <a:t>d'antenes</a:t>
            </a:r>
            <a:r>
              <a:rPr lang="es-ES" sz="1350" dirty="0">
                <a:cs typeface="Arial" panose="020B0604020202020204" pitchFamily="34" charset="0"/>
              </a:rPr>
              <a:t>., etc.</a:t>
            </a:r>
          </a:p>
          <a:p>
            <a:pPr marL="900113" lvl="2" indent="-214313" algn="just">
              <a:lnSpc>
                <a:spcPct val="107000"/>
              </a:lnSpc>
              <a:spcAft>
                <a:spcPts val="600"/>
              </a:spcAft>
              <a:buFontTx/>
              <a:buChar char="-"/>
            </a:pPr>
            <a:r>
              <a:rPr lang="es-ES" sz="1350" dirty="0" err="1">
                <a:cs typeface="Arial" panose="020B0604020202020204" pitchFamily="34" charset="0"/>
              </a:rPr>
              <a:t>Projecte</a:t>
            </a:r>
            <a:r>
              <a:rPr lang="es-ES" sz="1350" dirty="0">
                <a:cs typeface="Arial" panose="020B0604020202020204" pitchFamily="34" charset="0"/>
              </a:rPr>
              <a:t> de </a:t>
            </a:r>
            <a:r>
              <a:rPr lang="es-ES" sz="1350" dirty="0" err="1">
                <a:cs typeface="Arial" panose="020B0604020202020204" pitchFamily="34" charset="0"/>
              </a:rPr>
              <a:t>telecomunicació</a:t>
            </a:r>
            <a:r>
              <a:rPr lang="es-ES" sz="1350" dirty="0">
                <a:cs typeface="Arial" panose="020B0604020202020204" pitchFamily="34" charset="0"/>
              </a:rPr>
              <a:t>: </a:t>
            </a:r>
            <a:r>
              <a:rPr lang="es-ES" sz="1350" dirty="0" err="1">
                <a:cs typeface="Arial" panose="020B0604020202020204" pitchFamily="34" charset="0"/>
              </a:rPr>
              <a:t>Part</a:t>
            </a:r>
            <a:r>
              <a:rPr lang="es-ES" sz="1350" dirty="0">
                <a:cs typeface="Arial" panose="020B0604020202020204" pitchFamily="34" charset="0"/>
              </a:rPr>
              <a:t> </a:t>
            </a:r>
            <a:r>
              <a:rPr lang="es-ES" sz="1350" dirty="0" err="1">
                <a:cs typeface="Arial" panose="020B0604020202020204" pitchFamily="34" charset="0"/>
              </a:rPr>
              <a:t>econòmica</a:t>
            </a:r>
            <a:r>
              <a:rPr lang="es-ES" sz="1350" dirty="0">
                <a:cs typeface="Arial" panose="020B0604020202020204" pitchFamily="34" charset="0"/>
              </a:rPr>
              <a:t> i de </a:t>
            </a:r>
            <a:r>
              <a:rPr lang="es-ES" sz="1350" dirty="0" err="1">
                <a:cs typeface="Arial" panose="020B0604020202020204" pitchFamily="34" charset="0"/>
              </a:rPr>
              <a:t>gestió</a:t>
            </a:r>
            <a:endParaRPr lang="es-ES" sz="1350" dirty="0">
              <a:cs typeface="Arial" panose="020B0604020202020204" pitchFamily="34" charset="0"/>
            </a:endParaRPr>
          </a:p>
          <a:p>
            <a:pPr marL="1243013" lvl="3" indent="-214313" algn="just">
              <a:lnSpc>
                <a:spcPct val="107000"/>
              </a:lnSpc>
              <a:spcAft>
                <a:spcPts val="600"/>
              </a:spcAft>
              <a:buFontTx/>
              <a:buChar char="-"/>
            </a:pPr>
            <a:r>
              <a:rPr lang="es-ES" sz="1350" dirty="0" err="1">
                <a:cs typeface="Arial" panose="020B0604020202020204" pitchFamily="34" charset="0"/>
              </a:rPr>
              <a:t>Càlcul</a:t>
            </a:r>
            <a:r>
              <a:rPr lang="es-ES" sz="1350" dirty="0">
                <a:cs typeface="Arial" panose="020B0604020202020204" pitchFamily="34" charset="0"/>
              </a:rPr>
              <a:t> de costos </a:t>
            </a:r>
            <a:r>
              <a:rPr lang="es-ES" sz="1350" dirty="0" err="1">
                <a:cs typeface="Arial" panose="020B0604020202020204" pitchFamily="34" charset="0"/>
              </a:rPr>
              <a:t>d'infraestructura</a:t>
            </a:r>
            <a:r>
              <a:rPr lang="es-ES" sz="1350" dirty="0">
                <a:cs typeface="Arial" panose="020B0604020202020204" pitchFamily="34" charset="0"/>
              </a:rPr>
              <a:t>, </a:t>
            </a:r>
            <a:r>
              <a:rPr lang="es-ES" sz="1350" dirty="0" err="1">
                <a:cs typeface="Arial" panose="020B0604020202020204" pitchFamily="34" charset="0"/>
              </a:rPr>
              <a:t>desplegament</a:t>
            </a:r>
            <a:r>
              <a:rPr lang="es-ES" sz="1350" dirty="0">
                <a:cs typeface="Arial" panose="020B0604020202020204" pitchFamily="34" charset="0"/>
              </a:rPr>
              <a:t>, </a:t>
            </a:r>
            <a:r>
              <a:rPr lang="es-ES" sz="1350" dirty="0" err="1">
                <a:cs typeface="Arial" panose="020B0604020202020204" pitchFamily="34" charset="0"/>
              </a:rPr>
              <a:t>instal·lació</a:t>
            </a:r>
            <a:r>
              <a:rPr lang="es-ES" sz="1350" dirty="0">
                <a:cs typeface="Arial" panose="020B0604020202020204" pitchFamily="34" charset="0"/>
              </a:rPr>
              <a:t>, i </a:t>
            </a:r>
            <a:r>
              <a:rPr lang="es-ES" sz="1350" dirty="0" err="1">
                <a:cs typeface="Arial" panose="020B0604020202020204" pitchFamily="34" charset="0"/>
              </a:rPr>
              <a:t>execució</a:t>
            </a:r>
            <a:r>
              <a:rPr lang="es-ES" sz="1350" dirty="0">
                <a:cs typeface="Arial" panose="020B0604020202020204" pitchFamily="34" charset="0"/>
              </a:rPr>
              <a:t> </a:t>
            </a:r>
            <a:r>
              <a:rPr lang="es-ES" sz="1350" dirty="0" err="1">
                <a:cs typeface="Arial" panose="020B0604020202020204" pitchFamily="34" charset="0"/>
              </a:rPr>
              <a:t>dels</a:t>
            </a:r>
            <a:r>
              <a:rPr lang="es-ES" sz="1350" dirty="0">
                <a:cs typeface="Arial" panose="020B0604020202020204" pitchFamily="34" charset="0"/>
              </a:rPr>
              <a:t> </a:t>
            </a:r>
            <a:r>
              <a:rPr lang="es-ES" sz="1350" dirty="0" err="1">
                <a:cs typeface="Arial" panose="020B0604020202020204" pitchFamily="34" charset="0"/>
              </a:rPr>
              <a:t>projectes</a:t>
            </a:r>
            <a:r>
              <a:rPr lang="es-ES" sz="1350" dirty="0">
                <a:cs typeface="Arial" panose="020B0604020202020204" pitchFamily="34" charset="0"/>
              </a:rPr>
              <a:t> </a:t>
            </a:r>
            <a:r>
              <a:rPr lang="es-ES" sz="1350" dirty="0" err="1">
                <a:cs typeface="Arial" panose="020B0604020202020204" pitchFamily="34" charset="0"/>
              </a:rPr>
              <a:t>d'infraestructura</a:t>
            </a:r>
            <a:r>
              <a:rPr lang="es-ES" sz="1350" dirty="0">
                <a:cs typeface="Arial" panose="020B0604020202020204" pitchFamily="34" charset="0"/>
              </a:rPr>
              <a:t> de </a:t>
            </a:r>
            <a:r>
              <a:rPr lang="es-ES" sz="1350" dirty="0" err="1">
                <a:cs typeface="Arial" panose="020B0604020202020204" pitchFamily="34" charset="0"/>
              </a:rPr>
              <a:t>telecomunicació</a:t>
            </a:r>
            <a:r>
              <a:rPr lang="es-ES" sz="1350" dirty="0">
                <a:cs typeface="Arial" panose="020B0604020202020204" pitchFamily="34" charset="0"/>
              </a:rPr>
              <a:t>.</a:t>
            </a:r>
          </a:p>
          <a:p>
            <a:pPr marL="1243013" lvl="3" indent="-214313" algn="just">
              <a:lnSpc>
                <a:spcPct val="107000"/>
              </a:lnSpc>
              <a:spcAft>
                <a:spcPts val="600"/>
              </a:spcAft>
              <a:buFontTx/>
              <a:buChar char="-"/>
            </a:pPr>
            <a:r>
              <a:rPr lang="es-ES" sz="1350" dirty="0" err="1">
                <a:cs typeface="Arial" panose="020B0604020202020204" pitchFamily="34" charset="0"/>
              </a:rPr>
              <a:t>Elaboració</a:t>
            </a:r>
            <a:r>
              <a:rPr lang="es-ES" sz="1350" dirty="0">
                <a:cs typeface="Arial" panose="020B0604020202020204" pitchFamily="34" charset="0"/>
              </a:rPr>
              <a:t> del </a:t>
            </a:r>
            <a:r>
              <a:rPr lang="es-ES" sz="1350" dirty="0" err="1">
                <a:cs typeface="Arial" panose="020B0604020202020204" pitchFamily="34" charset="0"/>
              </a:rPr>
              <a:t>pla</a:t>
            </a:r>
            <a:r>
              <a:rPr lang="es-ES" sz="1350" dirty="0">
                <a:cs typeface="Arial" panose="020B0604020202020204" pitchFamily="34" charset="0"/>
              </a:rPr>
              <a:t> de </a:t>
            </a:r>
            <a:r>
              <a:rPr lang="es-ES" sz="1350" dirty="0" err="1">
                <a:cs typeface="Arial" panose="020B0604020202020204" pitchFamily="34" charset="0"/>
              </a:rPr>
              <a:t>negoci</a:t>
            </a:r>
            <a:r>
              <a:rPr lang="es-ES" sz="1350" dirty="0">
                <a:cs typeface="Arial" panose="020B0604020202020204" pitchFamily="34" charset="0"/>
              </a:rPr>
              <a:t>, i </a:t>
            </a:r>
            <a:r>
              <a:rPr lang="es-ES" sz="1350" dirty="0" err="1">
                <a:cs typeface="Arial" panose="020B0604020202020204" pitchFamily="34" charset="0"/>
              </a:rPr>
              <a:t>previsió</a:t>
            </a:r>
            <a:r>
              <a:rPr lang="es-ES" sz="1350" dirty="0">
                <a:cs typeface="Arial" panose="020B0604020202020204" pitchFamily="34" charset="0"/>
              </a:rPr>
              <a:t> del </a:t>
            </a:r>
            <a:r>
              <a:rPr lang="es-ES" sz="1350" dirty="0" err="1">
                <a:cs typeface="Arial" panose="020B0604020202020204" pitchFamily="34" charset="0"/>
              </a:rPr>
              <a:t>compte</a:t>
            </a:r>
            <a:r>
              <a:rPr lang="es-ES" sz="1350" dirty="0">
                <a:cs typeface="Arial" panose="020B0604020202020204" pitchFamily="34" charset="0"/>
              </a:rPr>
              <a:t> de </a:t>
            </a:r>
            <a:r>
              <a:rPr lang="es-ES" sz="1350" dirty="0" err="1">
                <a:cs typeface="Arial" panose="020B0604020202020204" pitchFamily="34" charset="0"/>
              </a:rPr>
              <a:t>resultats</a:t>
            </a:r>
            <a:r>
              <a:rPr lang="es-ES" sz="1350" dirty="0">
                <a:cs typeface="Arial" panose="020B0604020202020204" pitchFamily="34" charset="0"/>
              </a:rPr>
              <a:t> </a:t>
            </a:r>
            <a:r>
              <a:rPr lang="es-ES" sz="1350" dirty="0" err="1">
                <a:cs typeface="Arial" panose="020B0604020202020204" pitchFamily="34" charset="0"/>
              </a:rPr>
              <a:t>derivat</a:t>
            </a:r>
            <a:r>
              <a:rPr lang="es-ES" sz="1350" dirty="0">
                <a:cs typeface="Arial" panose="020B0604020202020204" pitchFamily="34" charset="0"/>
              </a:rPr>
              <a:t> de </a:t>
            </a:r>
            <a:r>
              <a:rPr lang="es-ES" sz="1350" dirty="0" err="1">
                <a:cs typeface="Arial" panose="020B0604020202020204" pitchFamily="34" charset="0"/>
              </a:rPr>
              <a:t>l'explotació</a:t>
            </a:r>
            <a:r>
              <a:rPr lang="es-ES" sz="1350" dirty="0">
                <a:cs typeface="Arial" panose="020B0604020202020204" pitchFamily="34" charset="0"/>
              </a:rPr>
              <a:t> </a:t>
            </a:r>
            <a:r>
              <a:rPr lang="es-ES" sz="1350" dirty="0" err="1">
                <a:cs typeface="Arial" panose="020B0604020202020204" pitchFamily="34" charset="0"/>
              </a:rPr>
              <a:t>d'infraestructures</a:t>
            </a:r>
            <a:r>
              <a:rPr lang="es-ES" sz="1350" dirty="0">
                <a:cs typeface="Arial" panose="020B0604020202020204" pitchFamily="34" charset="0"/>
              </a:rPr>
              <a:t> i </a:t>
            </a:r>
            <a:r>
              <a:rPr lang="es-ES" sz="1350" dirty="0" err="1">
                <a:cs typeface="Arial" panose="020B0604020202020204" pitchFamily="34" charset="0"/>
              </a:rPr>
              <a:t>serveis</a:t>
            </a:r>
            <a:r>
              <a:rPr lang="es-ES" sz="1350" dirty="0">
                <a:cs typeface="Arial" panose="020B0604020202020204" pitchFamily="34" charset="0"/>
              </a:rPr>
              <a:t> de </a:t>
            </a:r>
            <a:r>
              <a:rPr lang="es-ES" sz="1350" dirty="0" err="1">
                <a:cs typeface="Arial" panose="020B0604020202020204" pitchFamily="34" charset="0"/>
              </a:rPr>
              <a:t>telecomunicació</a:t>
            </a:r>
            <a:r>
              <a:rPr lang="es-ES" sz="1350" dirty="0">
                <a:cs typeface="Arial" panose="020B0604020202020204" pitchFamily="34" charset="0"/>
              </a:rPr>
              <a:t>.</a:t>
            </a:r>
          </a:p>
        </p:txBody>
      </p:sp>
      <p:pic>
        <p:nvPicPr>
          <p:cNvPr id="5" name="1 Imagen" descr="logo_eetac.png">
            <a:extLst>
              <a:ext uri="{FF2B5EF4-FFF2-40B4-BE49-F238E27FC236}">
                <a16:creationId xmlns:a16="http://schemas.microsoft.com/office/drawing/2014/main" id="{D91FFE3A-7D7B-49CD-9973-26159925853E}"/>
              </a:ext>
            </a:extLst>
          </p:cNvPr>
          <p:cNvPicPr preferRelativeResize="0">
            <a:picLocks noChangeAspect="1" noChangeArrowheads="1"/>
          </p:cNvPicPr>
          <p:nvPr/>
        </p:nvPicPr>
        <p:blipFill>
          <a:blip r:embed="rId2" cstate="print"/>
          <a:srcRect/>
          <a:stretch>
            <a:fillRect/>
          </a:stretch>
        </p:blipFill>
        <p:spPr bwMode="auto">
          <a:xfrm rot="-5400000">
            <a:off x="-1502536" y="3217024"/>
            <a:ext cx="3750497" cy="745425"/>
          </a:xfrm>
          <a:prstGeom prst="rect">
            <a:avLst/>
          </a:prstGeom>
          <a:noFill/>
          <a:ln w="9525">
            <a:noFill/>
            <a:miter lim="800000"/>
            <a:headEnd/>
            <a:tailEnd/>
          </a:ln>
        </p:spPr>
      </p:pic>
      <p:sp>
        <p:nvSpPr>
          <p:cNvPr id="8" name="Título 1">
            <a:extLst>
              <a:ext uri="{FF2B5EF4-FFF2-40B4-BE49-F238E27FC236}">
                <a16:creationId xmlns:a16="http://schemas.microsoft.com/office/drawing/2014/main" id="{8ABB5B2E-6C96-4299-AE8C-82EF6FE54309}"/>
              </a:ext>
            </a:extLst>
          </p:cNvPr>
          <p:cNvSpPr>
            <a:spLocks noGrp="1"/>
          </p:cNvSpPr>
          <p:nvPr>
            <p:ph type="title"/>
          </p:nvPr>
        </p:nvSpPr>
        <p:spPr>
          <a:xfrm>
            <a:off x="628650" y="1131094"/>
            <a:ext cx="7886700" cy="421895"/>
          </a:xfrm>
        </p:spPr>
        <p:txBody>
          <a:bodyPr>
            <a:normAutofit fontScale="90000"/>
          </a:bodyPr>
          <a:lstStyle/>
          <a:p>
            <a:pPr algn="ctr"/>
            <a:r>
              <a:rPr lang="es-ES" dirty="0">
                <a:solidFill>
                  <a:srgbClr val="FF9900"/>
                </a:solidFill>
              </a:rPr>
              <a:t>METODOLOGÍA DOCENT</a:t>
            </a:r>
          </a:p>
        </p:txBody>
      </p:sp>
      <p:sp>
        <p:nvSpPr>
          <p:cNvPr id="9" name="CuadroTexto 8">
            <a:extLst>
              <a:ext uri="{FF2B5EF4-FFF2-40B4-BE49-F238E27FC236}">
                <a16:creationId xmlns:a16="http://schemas.microsoft.com/office/drawing/2014/main" id="{74667792-5745-49E1-8A30-C96903C5F239}"/>
              </a:ext>
            </a:extLst>
          </p:cNvPr>
          <p:cNvSpPr txBox="1"/>
          <p:nvPr/>
        </p:nvSpPr>
        <p:spPr>
          <a:xfrm>
            <a:off x="988943" y="1725822"/>
            <a:ext cx="7166113" cy="304827"/>
          </a:xfrm>
          <a:prstGeom prst="rect">
            <a:avLst/>
          </a:prstGeom>
          <a:solidFill>
            <a:schemeClr val="accent1">
              <a:lumMod val="60000"/>
              <a:lumOff val="40000"/>
            </a:schemeClr>
          </a:solidFill>
        </p:spPr>
        <p:txBody>
          <a:bodyPr wrap="square" rtlCol="0">
            <a:spAutoFit/>
          </a:bodyPr>
          <a:lstStyle/>
          <a:p>
            <a:pPr algn="ctr">
              <a:lnSpc>
                <a:spcPct val="107000"/>
              </a:lnSpc>
              <a:spcAft>
                <a:spcPts val="600"/>
              </a:spcAft>
            </a:pPr>
            <a:r>
              <a:rPr lang="es-ES" sz="1350" b="1" dirty="0">
                <a:solidFill>
                  <a:schemeClr val="bg1"/>
                </a:solidFill>
              </a:rPr>
              <a:t>Laboratorio o proyectos</a:t>
            </a:r>
            <a:endParaRPr lang="es-ES" sz="135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301797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1 Imagen" descr="logo_eetac.png">
            <a:extLst>
              <a:ext uri="{FF2B5EF4-FFF2-40B4-BE49-F238E27FC236}">
                <a16:creationId xmlns:a16="http://schemas.microsoft.com/office/drawing/2014/main" id="{AE08A31D-8BD2-4A46-82EB-6DF5ACF35047}"/>
              </a:ext>
            </a:extLst>
          </p:cNvPr>
          <p:cNvPicPr preferRelativeResize="0">
            <a:picLocks noChangeAspect="1" noChangeArrowheads="1"/>
          </p:cNvPicPr>
          <p:nvPr/>
        </p:nvPicPr>
        <p:blipFill>
          <a:blip r:embed="rId2" cstate="print"/>
          <a:srcRect/>
          <a:stretch>
            <a:fillRect/>
          </a:stretch>
        </p:blipFill>
        <p:spPr bwMode="auto">
          <a:xfrm rot="-5400000">
            <a:off x="-1502536" y="3217024"/>
            <a:ext cx="3750497" cy="745425"/>
          </a:xfrm>
          <a:prstGeom prst="rect">
            <a:avLst/>
          </a:prstGeom>
          <a:noFill/>
          <a:ln w="9525">
            <a:noFill/>
            <a:miter lim="800000"/>
            <a:headEnd/>
            <a:tailEnd/>
          </a:ln>
        </p:spPr>
      </p:pic>
      <p:sp>
        <p:nvSpPr>
          <p:cNvPr id="8" name="Título 1">
            <a:extLst>
              <a:ext uri="{FF2B5EF4-FFF2-40B4-BE49-F238E27FC236}">
                <a16:creationId xmlns:a16="http://schemas.microsoft.com/office/drawing/2014/main" id="{4EA67724-E8CA-4FA4-B1D4-5012DFA5502C}"/>
              </a:ext>
            </a:extLst>
          </p:cNvPr>
          <p:cNvSpPr>
            <a:spLocks noGrp="1"/>
          </p:cNvSpPr>
          <p:nvPr>
            <p:ph type="title"/>
          </p:nvPr>
        </p:nvSpPr>
        <p:spPr>
          <a:xfrm>
            <a:off x="628650" y="1131094"/>
            <a:ext cx="7886700" cy="421895"/>
          </a:xfrm>
        </p:spPr>
        <p:txBody>
          <a:bodyPr>
            <a:normAutofit fontScale="90000"/>
          </a:bodyPr>
          <a:lstStyle/>
          <a:p>
            <a:pPr algn="ctr"/>
            <a:r>
              <a:rPr lang="es-ES" dirty="0">
                <a:solidFill>
                  <a:srgbClr val="FF9900"/>
                </a:solidFill>
              </a:rPr>
              <a:t>OPTATIVES</a:t>
            </a:r>
          </a:p>
        </p:txBody>
      </p:sp>
      <p:pic>
        <p:nvPicPr>
          <p:cNvPr id="2" name="Imagen 1">
            <a:extLst>
              <a:ext uri="{FF2B5EF4-FFF2-40B4-BE49-F238E27FC236}">
                <a16:creationId xmlns:a16="http://schemas.microsoft.com/office/drawing/2014/main" id="{0A3AD778-00EC-4741-9BC8-867717C40B43}"/>
              </a:ext>
            </a:extLst>
          </p:cNvPr>
          <p:cNvPicPr>
            <a:picLocks noChangeAspect="1"/>
          </p:cNvPicPr>
          <p:nvPr/>
        </p:nvPicPr>
        <p:blipFill rotWithShape="1">
          <a:blip r:embed="rId3"/>
          <a:srcRect l="32221" t="25471" r="13750" b="18491"/>
          <a:stretch/>
        </p:blipFill>
        <p:spPr>
          <a:xfrm>
            <a:off x="1457532" y="1714488"/>
            <a:ext cx="7057818" cy="4117626"/>
          </a:xfrm>
          <a:prstGeom prst="rect">
            <a:avLst/>
          </a:prstGeom>
        </p:spPr>
      </p:pic>
    </p:spTree>
    <p:extLst>
      <p:ext uri="{BB962C8B-B14F-4D97-AF65-F5344CB8AC3E}">
        <p14:creationId xmlns:p14="http://schemas.microsoft.com/office/powerpoint/2010/main" val="18374317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68E40F-FC4C-4606-8E2A-C702D0BE8E75}"/>
              </a:ext>
            </a:extLst>
          </p:cNvPr>
          <p:cNvSpPr>
            <a:spLocks noGrp="1"/>
          </p:cNvSpPr>
          <p:nvPr>
            <p:ph type="title"/>
          </p:nvPr>
        </p:nvSpPr>
        <p:spPr>
          <a:xfrm>
            <a:off x="628650" y="1131094"/>
            <a:ext cx="7886700" cy="421895"/>
          </a:xfrm>
        </p:spPr>
        <p:txBody>
          <a:bodyPr>
            <a:normAutofit fontScale="90000"/>
          </a:bodyPr>
          <a:lstStyle/>
          <a:p>
            <a:pPr algn="ctr"/>
            <a:r>
              <a:rPr lang="es-ES" dirty="0">
                <a:solidFill>
                  <a:srgbClr val="FF9900"/>
                </a:solidFill>
              </a:rPr>
              <a:t>INSERCIÓ LABORAL</a:t>
            </a:r>
          </a:p>
        </p:txBody>
      </p:sp>
      <p:pic>
        <p:nvPicPr>
          <p:cNvPr id="7" name="1 Imagen" descr="logo_eetac.png">
            <a:extLst>
              <a:ext uri="{FF2B5EF4-FFF2-40B4-BE49-F238E27FC236}">
                <a16:creationId xmlns:a16="http://schemas.microsoft.com/office/drawing/2014/main" id="{6DBF6ABC-9350-4E0A-9759-40CF68D3AA38}"/>
              </a:ext>
            </a:extLst>
          </p:cNvPr>
          <p:cNvPicPr preferRelativeResize="0">
            <a:picLocks noChangeAspect="1" noChangeArrowheads="1"/>
          </p:cNvPicPr>
          <p:nvPr/>
        </p:nvPicPr>
        <p:blipFill>
          <a:blip r:embed="rId2" cstate="print"/>
          <a:srcRect/>
          <a:stretch>
            <a:fillRect/>
          </a:stretch>
        </p:blipFill>
        <p:spPr bwMode="auto">
          <a:xfrm rot="-5400000">
            <a:off x="-1502536" y="3217024"/>
            <a:ext cx="3750497" cy="745425"/>
          </a:xfrm>
          <a:prstGeom prst="rect">
            <a:avLst/>
          </a:prstGeom>
          <a:noFill/>
          <a:ln w="9525">
            <a:noFill/>
            <a:miter lim="800000"/>
            <a:headEnd/>
            <a:tailEnd/>
          </a:ln>
        </p:spPr>
      </p:pic>
      <p:sp>
        <p:nvSpPr>
          <p:cNvPr id="12" name="CuadroTexto 11">
            <a:extLst>
              <a:ext uri="{FF2B5EF4-FFF2-40B4-BE49-F238E27FC236}">
                <a16:creationId xmlns:a16="http://schemas.microsoft.com/office/drawing/2014/main" id="{3C950FFD-954F-42C9-86DA-62BF22BAC011}"/>
              </a:ext>
            </a:extLst>
          </p:cNvPr>
          <p:cNvSpPr txBox="1"/>
          <p:nvPr/>
        </p:nvSpPr>
        <p:spPr>
          <a:xfrm>
            <a:off x="2713382" y="1861103"/>
            <a:ext cx="3399183" cy="323165"/>
          </a:xfrm>
          <a:prstGeom prst="rect">
            <a:avLst/>
          </a:prstGeom>
          <a:solidFill>
            <a:schemeClr val="accent1">
              <a:lumMod val="60000"/>
              <a:lumOff val="40000"/>
            </a:schemeClr>
          </a:solidFill>
        </p:spPr>
        <p:txBody>
          <a:bodyPr wrap="square" rtlCol="0">
            <a:spAutoFit/>
          </a:bodyPr>
          <a:lstStyle/>
          <a:p>
            <a:pPr algn="ctr"/>
            <a:r>
              <a:rPr lang="es-ES" sz="1500" b="1" dirty="0">
                <a:solidFill>
                  <a:schemeClr val="bg1"/>
                </a:solidFill>
              </a:rPr>
              <a:t>Ámbitos</a:t>
            </a:r>
          </a:p>
        </p:txBody>
      </p:sp>
      <p:sp>
        <p:nvSpPr>
          <p:cNvPr id="3" name="CuadroTexto 2">
            <a:extLst>
              <a:ext uri="{FF2B5EF4-FFF2-40B4-BE49-F238E27FC236}">
                <a16:creationId xmlns:a16="http://schemas.microsoft.com/office/drawing/2014/main" id="{A8A59BC5-A28B-47B7-9546-4834F70DEE7E}"/>
              </a:ext>
            </a:extLst>
          </p:cNvPr>
          <p:cNvSpPr txBox="1"/>
          <p:nvPr/>
        </p:nvSpPr>
        <p:spPr>
          <a:xfrm>
            <a:off x="1326884" y="2309355"/>
            <a:ext cx="6753638" cy="923330"/>
          </a:xfrm>
          <a:prstGeom prst="rect">
            <a:avLst/>
          </a:prstGeom>
          <a:noFill/>
        </p:spPr>
        <p:txBody>
          <a:bodyPr wrap="square" rtlCol="0">
            <a:spAutoFit/>
          </a:bodyPr>
          <a:lstStyle/>
          <a:p>
            <a:pPr algn="just"/>
            <a:r>
              <a:rPr lang="es-ES" sz="1350" dirty="0"/>
              <a:t>Aunque hoy en día casi todos los servicios de telecomunicación son digitales, las señales que transportan los bits continúan siendo analógicos, y por tanto las salidas profesionales continúan siendo las mismas que antes, especialmente en todo lo relacionado con la capa física de transporte de las señales (cable, radio, fibra, satélite, etc.)</a:t>
            </a:r>
          </a:p>
        </p:txBody>
      </p:sp>
      <p:sp>
        <p:nvSpPr>
          <p:cNvPr id="4" name="CuadroTexto 3">
            <a:extLst>
              <a:ext uri="{FF2B5EF4-FFF2-40B4-BE49-F238E27FC236}">
                <a16:creationId xmlns:a16="http://schemas.microsoft.com/office/drawing/2014/main" id="{AD756249-F080-4C03-8F3C-AF6BF44C5E74}"/>
              </a:ext>
            </a:extLst>
          </p:cNvPr>
          <p:cNvSpPr txBox="1"/>
          <p:nvPr/>
        </p:nvSpPr>
        <p:spPr>
          <a:xfrm>
            <a:off x="1326884" y="3429001"/>
            <a:ext cx="6753638" cy="507831"/>
          </a:xfrm>
          <a:prstGeom prst="rect">
            <a:avLst/>
          </a:prstGeom>
          <a:noFill/>
        </p:spPr>
        <p:txBody>
          <a:bodyPr wrap="square" rtlCol="0">
            <a:spAutoFit/>
          </a:bodyPr>
          <a:lstStyle/>
          <a:p>
            <a:pPr algn="just"/>
            <a:r>
              <a:rPr lang="es-ES" sz="1350" dirty="0"/>
              <a:t>La telemática se ocupa más de la gestión de las redes y de los protocolos de transmisión y la parte de sistemas está más orientada a los servicios de transmisión.</a:t>
            </a:r>
          </a:p>
        </p:txBody>
      </p:sp>
    </p:spTree>
    <p:extLst>
      <p:ext uri="{BB962C8B-B14F-4D97-AF65-F5344CB8AC3E}">
        <p14:creationId xmlns:p14="http://schemas.microsoft.com/office/powerpoint/2010/main" val="501814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E89DC950-1F34-40F8-8B9B-7B2D49E1698E}"/>
              </a:ext>
            </a:extLst>
          </p:cNvPr>
          <p:cNvSpPr txBox="1"/>
          <p:nvPr/>
        </p:nvSpPr>
        <p:spPr>
          <a:xfrm>
            <a:off x="844827" y="2465311"/>
            <a:ext cx="7166113" cy="2698816"/>
          </a:xfrm>
          <a:prstGeom prst="rect">
            <a:avLst/>
          </a:prstGeom>
          <a:noFill/>
        </p:spPr>
        <p:txBody>
          <a:bodyPr wrap="square" rtlCol="0">
            <a:spAutoFit/>
          </a:bodyPr>
          <a:lstStyle/>
          <a:p>
            <a:pPr marL="214313" indent="-214313" algn="just">
              <a:lnSpc>
                <a:spcPct val="107000"/>
              </a:lnSpc>
              <a:spcAft>
                <a:spcPts val="600"/>
              </a:spcAft>
              <a:buFontTx/>
              <a:buChar char="-"/>
            </a:pPr>
            <a:r>
              <a:rPr lang="es-ES" sz="1350" dirty="0" err="1">
                <a:latin typeface="Calibri" panose="020F0502020204030204" pitchFamily="34" charset="0"/>
                <a:ea typeface="Calibri" panose="020F0502020204030204" pitchFamily="34" charset="0"/>
                <a:cs typeface="Times New Roman" panose="02020603050405020304" pitchFamily="18" charset="0"/>
              </a:rPr>
              <a:t>IoT</a:t>
            </a:r>
            <a:r>
              <a:rPr lang="es-ES" sz="1350" dirty="0">
                <a:latin typeface="Calibri" panose="020F0502020204030204" pitchFamily="34" charset="0"/>
                <a:ea typeface="Calibri" panose="020F0502020204030204" pitchFamily="34" charset="0"/>
                <a:cs typeface="Times New Roman" panose="02020603050405020304" pitchFamily="18" charset="0"/>
              </a:rPr>
              <a:t> (Internet de las cosas)</a:t>
            </a:r>
          </a:p>
          <a:p>
            <a:pPr marL="214313" indent="-214313" algn="just">
              <a:lnSpc>
                <a:spcPct val="107000"/>
              </a:lnSpc>
              <a:spcAft>
                <a:spcPts val="600"/>
              </a:spcAft>
              <a:buFontTx/>
              <a:buChar char="-"/>
            </a:pPr>
            <a:r>
              <a:rPr lang="es-ES" sz="1350" dirty="0">
                <a:latin typeface="Calibri" panose="020F0502020204030204" pitchFamily="34" charset="0"/>
                <a:ea typeface="Calibri" panose="020F0502020204030204" pitchFamily="34" charset="0"/>
                <a:cs typeface="Times New Roman" panose="02020603050405020304" pitchFamily="18" charset="0"/>
              </a:rPr>
              <a:t>5G</a:t>
            </a:r>
          </a:p>
          <a:p>
            <a:pPr marL="214313" indent="-214313" algn="just">
              <a:lnSpc>
                <a:spcPct val="107000"/>
              </a:lnSpc>
              <a:spcAft>
                <a:spcPts val="600"/>
              </a:spcAft>
              <a:buFontTx/>
              <a:buChar char="-"/>
            </a:pPr>
            <a:r>
              <a:rPr lang="es-ES" sz="1350" dirty="0">
                <a:latin typeface="Calibri" panose="020F0502020204030204" pitchFamily="34" charset="0"/>
                <a:ea typeface="Calibri" panose="020F0502020204030204" pitchFamily="34" charset="0"/>
                <a:cs typeface="Times New Roman" panose="02020603050405020304" pitchFamily="18" charset="0"/>
              </a:rPr>
              <a:t>Radiodifusión</a:t>
            </a:r>
          </a:p>
          <a:p>
            <a:pPr marL="214313" indent="-214313" algn="just">
              <a:lnSpc>
                <a:spcPct val="107000"/>
              </a:lnSpc>
              <a:spcAft>
                <a:spcPts val="600"/>
              </a:spcAft>
              <a:buFontTx/>
              <a:buChar char="-"/>
            </a:pPr>
            <a:r>
              <a:rPr lang="es-ES" sz="1350" dirty="0">
                <a:latin typeface="Calibri" panose="020F0502020204030204" pitchFamily="34" charset="0"/>
                <a:ea typeface="Calibri" panose="020F0502020204030204" pitchFamily="34" charset="0"/>
                <a:cs typeface="Times New Roman" panose="02020603050405020304" pitchFamily="18" charset="0"/>
              </a:rPr>
              <a:t>TV </a:t>
            </a:r>
            <a:r>
              <a:rPr lang="es-ES" sz="1350" dirty="0" err="1">
                <a:latin typeface="Calibri" panose="020F0502020204030204" pitchFamily="34" charset="0"/>
                <a:ea typeface="Calibri" panose="020F0502020204030204" pitchFamily="34" charset="0"/>
                <a:cs typeface="Times New Roman" panose="02020603050405020304" pitchFamily="18" charset="0"/>
              </a:rPr>
              <a:t>on</a:t>
            </a:r>
            <a:r>
              <a:rPr lang="es-ES" sz="1350" dirty="0">
                <a:latin typeface="Calibri" panose="020F0502020204030204" pitchFamily="34" charset="0"/>
                <a:ea typeface="Calibri" panose="020F0502020204030204" pitchFamily="34" charset="0"/>
                <a:cs typeface="Times New Roman" panose="02020603050405020304" pitchFamily="18" charset="0"/>
              </a:rPr>
              <a:t> </a:t>
            </a:r>
            <a:r>
              <a:rPr lang="es-ES" sz="1350" dirty="0" err="1">
                <a:latin typeface="Calibri" panose="020F0502020204030204" pitchFamily="34" charset="0"/>
                <a:ea typeface="Calibri" panose="020F0502020204030204" pitchFamily="34" charset="0"/>
                <a:cs typeface="Times New Roman" panose="02020603050405020304" pitchFamily="18" charset="0"/>
              </a:rPr>
              <a:t>demand</a:t>
            </a:r>
            <a:r>
              <a:rPr lang="es-ES" sz="1350" dirty="0">
                <a:latin typeface="Calibri" panose="020F0502020204030204" pitchFamily="34" charset="0"/>
                <a:ea typeface="Calibri" panose="020F0502020204030204" pitchFamily="34" charset="0"/>
                <a:cs typeface="Times New Roman" panose="02020603050405020304" pitchFamily="18" charset="0"/>
              </a:rPr>
              <a:t> i </a:t>
            </a:r>
            <a:r>
              <a:rPr lang="es-ES" sz="1350" dirty="0" err="1">
                <a:latin typeface="Calibri" panose="020F0502020204030204" pitchFamily="34" charset="0"/>
                <a:ea typeface="Calibri" panose="020F0502020204030204" pitchFamily="34" charset="0"/>
                <a:cs typeface="Times New Roman" panose="02020603050405020304" pitchFamily="18" charset="0"/>
              </a:rPr>
              <a:t>streaming</a:t>
            </a:r>
            <a:r>
              <a:rPr lang="es-ES" sz="1350" dirty="0">
                <a:latin typeface="Calibri" panose="020F0502020204030204" pitchFamily="34" charset="0"/>
                <a:ea typeface="Calibri" panose="020F0502020204030204" pitchFamily="34" charset="0"/>
                <a:cs typeface="Times New Roman" panose="02020603050405020304" pitchFamily="18" charset="0"/>
              </a:rPr>
              <a:t> (televisión a la carta)</a:t>
            </a:r>
          </a:p>
          <a:p>
            <a:pPr marL="214313" indent="-214313" algn="just">
              <a:lnSpc>
                <a:spcPct val="107000"/>
              </a:lnSpc>
              <a:spcAft>
                <a:spcPts val="600"/>
              </a:spcAft>
              <a:buFontTx/>
              <a:buChar char="-"/>
            </a:pPr>
            <a:r>
              <a:rPr lang="es-ES" sz="1350" dirty="0">
                <a:latin typeface="Calibri" panose="020F0502020204030204" pitchFamily="34" charset="0"/>
                <a:ea typeface="Calibri" panose="020F0502020204030204" pitchFamily="34" charset="0"/>
                <a:cs typeface="Times New Roman" panose="02020603050405020304" pitchFamily="18" charset="0"/>
              </a:rPr>
              <a:t>Industria 4.0 (fábricas inteligentes, inteligencia artificial)</a:t>
            </a:r>
          </a:p>
          <a:p>
            <a:pPr marL="214313" indent="-214313" algn="just">
              <a:lnSpc>
                <a:spcPct val="107000"/>
              </a:lnSpc>
              <a:spcAft>
                <a:spcPts val="600"/>
              </a:spcAft>
              <a:buFontTx/>
              <a:buChar char="-"/>
            </a:pPr>
            <a:r>
              <a:rPr lang="es-ES" sz="1350" dirty="0">
                <a:latin typeface="Calibri" panose="020F0502020204030204" pitchFamily="34" charset="0"/>
                <a:ea typeface="Calibri" panose="020F0502020204030204" pitchFamily="34" charset="0"/>
                <a:cs typeface="Times New Roman" panose="02020603050405020304" pitchFamily="18" charset="0"/>
              </a:rPr>
              <a:t>Coche conectado (equipado con acceso a internet)</a:t>
            </a:r>
          </a:p>
          <a:p>
            <a:pPr marL="214313" indent="-214313" algn="just">
              <a:lnSpc>
                <a:spcPct val="107000"/>
              </a:lnSpc>
              <a:spcAft>
                <a:spcPts val="600"/>
              </a:spcAft>
              <a:buFontTx/>
              <a:buChar char="-"/>
            </a:pPr>
            <a:r>
              <a:rPr lang="es-ES" sz="1350" dirty="0">
                <a:latin typeface="Calibri" panose="020F0502020204030204" pitchFamily="34" charset="0"/>
                <a:ea typeface="Calibri" panose="020F0502020204030204" pitchFamily="34" charset="0"/>
                <a:cs typeface="Times New Roman" panose="02020603050405020304" pitchFamily="18" charset="0"/>
              </a:rPr>
              <a:t>Smart </a:t>
            </a:r>
            <a:r>
              <a:rPr lang="es-ES" sz="1350" dirty="0" err="1">
                <a:latin typeface="Calibri" panose="020F0502020204030204" pitchFamily="34" charset="0"/>
                <a:ea typeface="Calibri" panose="020F0502020204030204" pitchFamily="34" charset="0"/>
                <a:cs typeface="Times New Roman" panose="02020603050405020304" pitchFamily="18" charset="0"/>
              </a:rPr>
              <a:t>grid</a:t>
            </a:r>
            <a:r>
              <a:rPr lang="es-ES" sz="1350" dirty="0">
                <a:latin typeface="Calibri" panose="020F0502020204030204" pitchFamily="34" charset="0"/>
                <a:ea typeface="Calibri" panose="020F0502020204030204" pitchFamily="34" charset="0"/>
                <a:cs typeface="Times New Roman" panose="02020603050405020304" pitchFamily="18" charset="0"/>
              </a:rPr>
              <a:t> (red de distribución eléctrica inteligente)</a:t>
            </a:r>
          </a:p>
          <a:p>
            <a:pPr marL="214313" indent="-214313" algn="just">
              <a:lnSpc>
                <a:spcPct val="107000"/>
              </a:lnSpc>
              <a:spcAft>
                <a:spcPts val="600"/>
              </a:spcAft>
              <a:buFontTx/>
              <a:buChar char="-"/>
            </a:pPr>
            <a:r>
              <a:rPr lang="es-ES" sz="1350" dirty="0">
                <a:latin typeface="Calibri" panose="020F0502020204030204" pitchFamily="34" charset="0"/>
                <a:ea typeface="Calibri" panose="020F0502020204030204" pitchFamily="34" charset="0"/>
                <a:cs typeface="Times New Roman" panose="02020603050405020304" pitchFamily="18" charset="0"/>
              </a:rPr>
              <a:t>Energía</a:t>
            </a:r>
          </a:p>
          <a:p>
            <a:pPr marL="214313" indent="-214313" algn="just">
              <a:lnSpc>
                <a:spcPct val="107000"/>
              </a:lnSpc>
              <a:spcAft>
                <a:spcPts val="600"/>
              </a:spcAft>
              <a:buFontTx/>
              <a:buChar char="-"/>
            </a:pPr>
            <a:r>
              <a:rPr lang="es-ES" sz="1350" dirty="0">
                <a:latin typeface="Calibri" panose="020F0502020204030204" pitchFamily="34" charset="0"/>
                <a:ea typeface="Calibri" panose="020F0502020204030204" pitchFamily="34" charset="0"/>
                <a:cs typeface="Times New Roman" panose="02020603050405020304" pitchFamily="18" charset="0"/>
              </a:rPr>
              <a:t>Smart </a:t>
            </a:r>
            <a:r>
              <a:rPr lang="es-ES" sz="1350" dirty="0" err="1">
                <a:latin typeface="Calibri" panose="020F0502020204030204" pitchFamily="34" charset="0"/>
                <a:ea typeface="Calibri" panose="020F0502020204030204" pitchFamily="34" charset="0"/>
                <a:cs typeface="Times New Roman" panose="02020603050405020304" pitchFamily="18" charset="0"/>
              </a:rPr>
              <a:t>Health</a:t>
            </a:r>
            <a:r>
              <a:rPr lang="es-ES" sz="1350" dirty="0">
                <a:latin typeface="Calibri" panose="020F0502020204030204" pitchFamily="34" charset="0"/>
                <a:ea typeface="Calibri" panose="020F0502020204030204" pitchFamily="34" charset="0"/>
                <a:cs typeface="Times New Roman" panose="02020603050405020304" pitchFamily="18" charset="0"/>
              </a:rPr>
              <a:t> (salud inteligente)</a:t>
            </a:r>
          </a:p>
        </p:txBody>
      </p:sp>
      <p:pic>
        <p:nvPicPr>
          <p:cNvPr id="7" name="1 Imagen" descr="logo_eetac.png">
            <a:extLst>
              <a:ext uri="{FF2B5EF4-FFF2-40B4-BE49-F238E27FC236}">
                <a16:creationId xmlns:a16="http://schemas.microsoft.com/office/drawing/2014/main" id="{6DBF6ABC-9350-4E0A-9759-40CF68D3AA38}"/>
              </a:ext>
            </a:extLst>
          </p:cNvPr>
          <p:cNvPicPr preferRelativeResize="0">
            <a:picLocks noChangeAspect="1" noChangeArrowheads="1"/>
          </p:cNvPicPr>
          <p:nvPr/>
        </p:nvPicPr>
        <p:blipFill>
          <a:blip r:embed="rId2" cstate="print"/>
          <a:srcRect/>
          <a:stretch>
            <a:fillRect/>
          </a:stretch>
        </p:blipFill>
        <p:spPr bwMode="auto">
          <a:xfrm rot="-5400000">
            <a:off x="-1502536" y="3217024"/>
            <a:ext cx="3750497" cy="745425"/>
          </a:xfrm>
          <a:prstGeom prst="rect">
            <a:avLst/>
          </a:prstGeom>
          <a:noFill/>
          <a:ln w="9525">
            <a:noFill/>
            <a:miter lim="800000"/>
            <a:headEnd/>
            <a:tailEnd/>
          </a:ln>
        </p:spPr>
      </p:pic>
      <p:sp>
        <p:nvSpPr>
          <p:cNvPr id="3" name="CuadroTexto 2">
            <a:extLst>
              <a:ext uri="{FF2B5EF4-FFF2-40B4-BE49-F238E27FC236}">
                <a16:creationId xmlns:a16="http://schemas.microsoft.com/office/drawing/2014/main" id="{29F1A9A9-3554-46B7-A62B-21082E4FB359}"/>
              </a:ext>
            </a:extLst>
          </p:cNvPr>
          <p:cNvSpPr txBox="1"/>
          <p:nvPr/>
        </p:nvSpPr>
        <p:spPr>
          <a:xfrm>
            <a:off x="2728292" y="1837605"/>
            <a:ext cx="3399183" cy="300082"/>
          </a:xfrm>
          <a:prstGeom prst="rect">
            <a:avLst/>
          </a:prstGeom>
          <a:solidFill>
            <a:schemeClr val="accent1">
              <a:lumMod val="60000"/>
              <a:lumOff val="40000"/>
            </a:schemeClr>
          </a:solidFill>
        </p:spPr>
        <p:txBody>
          <a:bodyPr wrap="square" rtlCol="0">
            <a:spAutoFit/>
          </a:bodyPr>
          <a:lstStyle/>
          <a:p>
            <a:pPr algn="ctr"/>
            <a:r>
              <a:rPr lang="es-ES" sz="1350" b="1" dirty="0">
                <a:solidFill>
                  <a:schemeClr val="bg1"/>
                </a:solidFill>
              </a:rPr>
              <a:t>Sectores industriales</a:t>
            </a:r>
          </a:p>
        </p:txBody>
      </p:sp>
      <p:sp>
        <p:nvSpPr>
          <p:cNvPr id="8" name="Título 1">
            <a:extLst>
              <a:ext uri="{FF2B5EF4-FFF2-40B4-BE49-F238E27FC236}">
                <a16:creationId xmlns:a16="http://schemas.microsoft.com/office/drawing/2014/main" id="{83481A1C-594E-4B57-B082-CE4D2F363F05}"/>
              </a:ext>
            </a:extLst>
          </p:cNvPr>
          <p:cNvSpPr>
            <a:spLocks noGrp="1"/>
          </p:cNvSpPr>
          <p:nvPr>
            <p:ph type="title"/>
          </p:nvPr>
        </p:nvSpPr>
        <p:spPr>
          <a:xfrm>
            <a:off x="844828" y="1144042"/>
            <a:ext cx="7886700" cy="421895"/>
          </a:xfrm>
        </p:spPr>
        <p:txBody>
          <a:bodyPr>
            <a:normAutofit fontScale="90000"/>
          </a:bodyPr>
          <a:lstStyle/>
          <a:p>
            <a:pPr algn="ctr"/>
            <a:r>
              <a:rPr lang="es-ES" dirty="0">
                <a:solidFill>
                  <a:srgbClr val="FF9900"/>
                </a:solidFill>
              </a:rPr>
              <a:t>INSERCIÓ LABORAL</a:t>
            </a:r>
          </a:p>
        </p:txBody>
      </p:sp>
    </p:spTree>
    <p:extLst>
      <p:ext uri="{BB962C8B-B14F-4D97-AF65-F5344CB8AC3E}">
        <p14:creationId xmlns:p14="http://schemas.microsoft.com/office/powerpoint/2010/main" val="2014902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68E40F-FC4C-4606-8E2A-C702D0BE8E75}"/>
              </a:ext>
            </a:extLst>
          </p:cNvPr>
          <p:cNvSpPr>
            <a:spLocks noGrp="1"/>
          </p:cNvSpPr>
          <p:nvPr>
            <p:ph type="title"/>
          </p:nvPr>
        </p:nvSpPr>
        <p:spPr>
          <a:xfrm>
            <a:off x="628650" y="1131094"/>
            <a:ext cx="7886700" cy="421895"/>
          </a:xfrm>
        </p:spPr>
        <p:txBody>
          <a:bodyPr>
            <a:normAutofit fontScale="90000"/>
          </a:bodyPr>
          <a:lstStyle/>
          <a:p>
            <a:pPr algn="ctr"/>
            <a:r>
              <a:rPr lang="es-ES" dirty="0">
                <a:solidFill>
                  <a:srgbClr val="FF9900"/>
                </a:solidFill>
              </a:rPr>
              <a:t>INSERCIÓ LABORAL</a:t>
            </a:r>
          </a:p>
        </p:txBody>
      </p:sp>
      <p:sp>
        <p:nvSpPr>
          <p:cNvPr id="3" name="CuadroTexto 2">
            <a:extLst>
              <a:ext uri="{FF2B5EF4-FFF2-40B4-BE49-F238E27FC236}">
                <a16:creationId xmlns:a16="http://schemas.microsoft.com/office/drawing/2014/main" id="{7DE86CFB-EA38-4270-BA53-3F04EB8FE018}"/>
              </a:ext>
            </a:extLst>
          </p:cNvPr>
          <p:cNvSpPr txBox="1"/>
          <p:nvPr/>
        </p:nvSpPr>
        <p:spPr>
          <a:xfrm>
            <a:off x="988943" y="1725821"/>
            <a:ext cx="7166113" cy="604076"/>
          </a:xfrm>
          <a:prstGeom prst="rect">
            <a:avLst/>
          </a:prstGeom>
          <a:noFill/>
        </p:spPr>
        <p:txBody>
          <a:bodyPr wrap="square" rtlCol="0">
            <a:spAutoFit/>
          </a:bodyPr>
          <a:lstStyle/>
          <a:p>
            <a:pPr algn="ctr">
              <a:lnSpc>
                <a:spcPct val="107000"/>
              </a:lnSpc>
              <a:spcAft>
                <a:spcPts val="600"/>
              </a:spcAft>
            </a:pPr>
            <a:r>
              <a:rPr lang="es-ES" sz="1350" b="1" dirty="0" err="1"/>
              <a:t>Dades</a:t>
            </a:r>
            <a:r>
              <a:rPr lang="es-ES" sz="1350" b="1" dirty="0"/>
              <a:t> </a:t>
            </a:r>
            <a:r>
              <a:rPr lang="es-ES" sz="1350" b="1" dirty="0" err="1"/>
              <a:t>d’inserció</a:t>
            </a:r>
            <a:r>
              <a:rPr lang="es-ES" sz="1350" b="1" dirty="0"/>
              <a:t> laboral </a:t>
            </a:r>
            <a:r>
              <a:rPr lang="es-ES" sz="1350" b="1" dirty="0" err="1"/>
              <a:t>segons</a:t>
            </a:r>
            <a:r>
              <a:rPr lang="es-ES" sz="1350" b="1" dirty="0"/>
              <a:t> </a:t>
            </a:r>
            <a:r>
              <a:rPr lang="es-ES" sz="1350" b="1" dirty="0" err="1"/>
              <a:t>l’última</a:t>
            </a:r>
            <a:r>
              <a:rPr lang="es-ES" sz="1350" b="1" dirty="0"/>
              <a:t> </a:t>
            </a:r>
            <a:r>
              <a:rPr lang="es-ES" sz="1350" b="1" dirty="0" err="1">
                <a:hlinkClick r:id="rId2"/>
              </a:rPr>
              <a:t>enquesta</a:t>
            </a:r>
            <a:r>
              <a:rPr lang="es-ES" sz="1350" b="1" dirty="0">
                <a:hlinkClick r:id="rId2"/>
              </a:rPr>
              <a:t> </a:t>
            </a:r>
            <a:r>
              <a:rPr lang="es-ES" sz="1350" b="1" dirty="0" err="1">
                <a:hlinkClick r:id="rId2"/>
              </a:rPr>
              <a:t>triennal</a:t>
            </a:r>
            <a:r>
              <a:rPr lang="es-ES" sz="1350" b="1" dirty="0">
                <a:hlinkClick r:id="rId2"/>
              </a:rPr>
              <a:t> </a:t>
            </a:r>
            <a:r>
              <a:rPr lang="es-ES" sz="1350" b="1" dirty="0" err="1">
                <a:hlinkClick r:id="rId2"/>
              </a:rPr>
              <a:t>d’inserció</a:t>
            </a:r>
            <a:r>
              <a:rPr lang="es-ES" sz="1350" b="1" dirty="0">
                <a:hlinkClick r:id="rId2"/>
              </a:rPr>
              <a:t> laboral de </a:t>
            </a:r>
            <a:r>
              <a:rPr lang="es-ES" sz="1350" b="1" dirty="0" err="1">
                <a:hlinkClick r:id="rId2"/>
              </a:rPr>
              <a:t>l’AQU</a:t>
            </a:r>
            <a:r>
              <a:rPr lang="es-ES" sz="1350" b="1" dirty="0">
                <a:hlinkClick r:id="rId2"/>
              </a:rPr>
              <a:t> (2023)</a:t>
            </a:r>
            <a:endParaRPr lang="es-ES" sz="1350" b="1" dirty="0"/>
          </a:p>
          <a:p>
            <a:pPr algn="ctr">
              <a:lnSpc>
                <a:spcPct val="107000"/>
              </a:lnSpc>
              <a:spcAft>
                <a:spcPts val="600"/>
              </a:spcAft>
            </a:pPr>
            <a:r>
              <a:rPr lang="es-ES" sz="1350" b="1" dirty="0" err="1">
                <a:latin typeface="Calibri" panose="020F0502020204030204" pitchFamily="34" charset="0"/>
                <a:ea typeface="Calibri" panose="020F0502020204030204" pitchFamily="34" charset="0"/>
                <a:cs typeface="Times New Roman" panose="02020603050405020304" pitchFamily="18" charset="0"/>
              </a:rPr>
              <a:t>Promoció</a:t>
            </a:r>
            <a:r>
              <a:rPr lang="es-ES" sz="1350" b="1" dirty="0">
                <a:latin typeface="Calibri" panose="020F0502020204030204" pitchFamily="34" charset="0"/>
                <a:ea typeface="Calibri" panose="020F0502020204030204" pitchFamily="34" charset="0"/>
                <a:cs typeface="Times New Roman" panose="02020603050405020304" pitchFamily="18" charset="0"/>
              </a:rPr>
              <a:t> 2018-19 i 2019-20</a:t>
            </a:r>
          </a:p>
        </p:txBody>
      </p:sp>
      <p:sp>
        <p:nvSpPr>
          <p:cNvPr id="6" name="CuadroTexto 5">
            <a:extLst>
              <a:ext uri="{FF2B5EF4-FFF2-40B4-BE49-F238E27FC236}">
                <a16:creationId xmlns:a16="http://schemas.microsoft.com/office/drawing/2014/main" id="{E89DC950-1F34-40F8-8B9B-7B2D49E1698E}"/>
              </a:ext>
            </a:extLst>
          </p:cNvPr>
          <p:cNvSpPr txBox="1"/>
          <p:nvPr/>
        </p:nvSpPr>
        <p:spPr>
          <a:xfrm>
            <a:off x="844828" y="2644215"/>
            <a:ext cx="7166113" cy="2391039"/>
          </a:xfrm>
          <a:prstGeom prst="rect">
            <a:avLst/>
          </a:prstGeom>
          <a:noFill/>
        </p:spPr>
        <p:txBody>
          <a:bodyPr wrap="square" rtlCol="0">
            <a:spAutoFit/>
          </a:bodyPr>
          <a:lstStyle/>
          <a:p>
            <a:pPr marL="214313" indent="-214313" algn="just">
              <a:lnSpc>
                <a:spcPct val="107000"/>
              </a:lnSpc>
              <a:spcAft>
                <a:spcPts val="600"/>
              </a:spcAft>
              <a:buFontTx/>
              <a:buChar char="-"/>
            </a:pPr>
            <a:r>
              <a:rPr lang="ca-ES" sz="1350" dirty="0">
                <a:latin typeface="Calibri" panose="020F0502020204030204" pitchFamily="34" charset="0"/>
                <a:ea typeface="Calibri" panose="020F0502020204030204" pitchFamily="34" charset="0"/>
                <a:cs typeface="Times New Roman" panose="02020603050405020304" pitchFamily="18" charset="0"/>
              </a:rPr>
              <a:t>El 92.3% de titulats i titulades estan ocupats i ocupades</a:t>
            </a:r>
          </a:p>
          <a:p>
            <a:pPr marL="214313" indent="-214313" algn="just">
              <a:lnSpc>
                <a:spcPct val="107000"/>
              </a:lnSpc>
              <a:spcAft>
                <a:spcPts val="600"/>
              </a:spcAft>
              <a:buFontTx/>
              <a:buChar char="-"/>
            </a:pPr>
            <a:r>
              <a:rPr lang="ca-ES" sz="1350" dirty="0">
                <a:latin typeface="Calibri" panose="020F0502020204030204" pitchFamily="34" charset="0"/>
                <a:cs typeface="Times New Roman" panose="02020603050405020304" pitchFamily="18" charset="0"/>
              </a:rPr>
              <a:t>El 88.5% de titulats i titulades triguen </a:t>
            </a:r>
            <a:r>
              <a:rPr lang="ca-ES" sz="1350" b="1" dirty="0">
                <a:latin typeface="Calibri" panose="020F0502020204030204" pitchFamily="34" charset="0"/>
                <a:cs typeface="Times New Roman" panose="02020603050405020304" pitchFamily="18" charset="0"/>
              </a:rPr>
              <a:t>menys de 3 mesos </a:t>
            </a:r>
            <a:r>
              <a:rPr lang="ca-ES" sz="1350" dirty="0">
                <a:latin typeface="Calibri" panose="020F0502020204030204" pitchFamily="34" charset="0"/>
                <a:cs typeface="Times New Roman" panose="02020603050405020304" pitchFamily="18" charset="0"/>
              </a:rPr>
              <a:t>a trobar la primera feina.</a:t>
            </a:r>
          </a:p>
          <a:p>
            <a:pPr marL="214313" indent="-214313" algn="just">
              <a:lnSpc>
                <a:spcPct val="107000"/>
              </a:lnSpc>
              <a:spcAft>
                <a:spcPts val="600"/>
              </a:spcAft>
              <a:buFontTx/>
              <a:buChar char="-"/>
            </a:pPr>
            <a:r>
              <a:rPr lang="ca-ES" altLang="es-ES" sz="1350" dirty="0"/>
              <a:t>Ocupació d’alta qualitat: quasi un </a:t>
            </a:r>
            <a:r>
              <a:rPr lang="ca-ES" altLang="es-ES" sz="1350" b="1" dirty="0"/>
              <a:t>70% de contractes són indefinits</a:t>
            </a:r>
            <a:r>
              <a:rPr lang="ca-ES" altLang="es-ES" sz="1350" dirty="0"/>
              <a:t> i un 84.6% exerceixen funcions pròpies de la titulació o de nivell universitari</a:t>
            </a:r>
            <a:r>
              <a:rPr lang="ca-ES" altLang="es-ES" sz="1350" dirty="0">
                <a:solidFill>
                  <a:srgbClr val="007BC0"/>
                </a:solidFill>
              </a:rPr>
              <a:t>. </a:t>
            </a:r>
            <a:r>
              <a:rPr lang="ca-ES" altLang="es-ES" sz="1350" dirty="0"/>
              <a:t>Un </a:t>
            </a:r>
            <a:r>
              <a:rPr lang="ca-ES" altLang="es-ES" sz="1350" b="1" dirty="0"/>
              <a:t>96.2% treballa a temps complert </a:t>
            </a:r>
            <a:r>
              <a:rPr lang="ca-ES" altLang="es-ES" sz="1350" dirty="0"/>
              <a:t>i un </a:t>
            </a:r>
            <a:r>
              <a:rPr lang="ca-ES" altLang="es-ES" sz="1350" b="1" dirty="0"/>
              <a:t>65.3% amb un</a:t>
            </a:r>
            <a:r>
              <a:rPr lang="ca-ES" altLang="es-ES" sz="1350" dirty="0"/>
              <a:t> </a:t>
            </a:r>
            <a:r>
              <a:rPr lang="ca-ES" altLang="es-ES" sz="1350" b="1" dirty="0"/>
              <a:t>grau de responsabilitat de direcció o intermedi</a:t>
            </a:r>
            <a:r>
              <a:rPr lang="ca-ES" altLang="es-ES" sz="1350" dirty="0"/>
              <a:t> (direcció, intermedi, sense responsabilitat).</a:t>
            </a:r>
          </a:p>
          <a:p>
            <a:pPr marL="214313" indent="-214313" algn="just">
              <a:lnSpc>
                <a:spcPct val="107000"/>
              </a:lnSpc>
              <a:spcAft>
                <a:spcPts val="600"/>
              </a:spcAft>
              <a:buFontTx/>
              <a:buChar char="-"/>
            </a:pPr>
            <a:r>
              <a:rPr lang="ca-ES" altLang="es-ES" sz="1350" dirty="0"/>
              <a:t>Els titulats valoren amb un </a:t>
            </a:r>
            <a:r>
              <a:rPr lang="ca-ES" altLang="es-ES" sz="1350" b="1" dirty="0"/>
              <a:t>8.2 la satisfacció amb la feina</a:t>
            </a:r>
            <a:r>
              <a:rPr lang="ca-ES" altLang="es-ES" sz="1350" dirty="0"/>
              <a:t>. Un </a:t>
            </a:r>
            <a:r>
              <a:rPr lang="ca-ES" altLang="es-ES" sz="1350" b="1" dirty="0"/>
              <a:t>84.6% repetiria la mateixa titulació </a:t>
            </a:r>
            <a:r>
              <a:rPr lang="ca-ES" altLang="es-ES" sz="1350" dirty="0"/>
              <a:t>i un </a:t>
            </a:r>
            <a:r>
              <a:rPr lang="ca-ES" altLang="es-ES" sz="1350" b="1" dirty="0"/>
              <a:t>88.5% en el mateix centre</a:t>
            </a:r>
            <a:r>
              <a:rPr lang="ca-ES" altLang="es-ES" sz="1350" dirty="0"/>
              <a:t>.</a:t>
            </a:r>
          </a:p>
          <a:p>
            <a:pPr marL="214313" indent="-214313" algn="just">
              <a:lnSpc>
                <a:spcPct val="107000"/>
              </a:lnSpc>
              <a:spcAft>
                <a:spcPts val="600"/>
              </a:spcAft>
              <a:buFontTx/>
              <a:buChar char="-"/>
            </a:pPr>
            <a:r>
              <a:rPr lang="ca-ES" altLang="es-ES" sz="1350" dirty="0"/>
              <a:t>Sou brut mensual: 3021.7</a:t>
            </a:r>
            <a:r>
              <a:rPr lang="ca-ES" altLang="es-ES" sz="1350" b="1" dirty="0"/>
              <a:t> €</a:t>
            </a:r>
            <a:endParaRPr lang="ca-ES" altLang="es-ES" sz="1350" dirty="0"/>
          </a:p>
        </p:txBody>
      </p:sp>
      <p:pic>
        <p:nvPicPr>
          <p:cNvPr id="7" name="1 Imagen" descr="logo_eetac.png">
            <a:extLst>
              <a:ext uri="{FF2B5EF4-FFF2-40B4-BE49-F238E27FC236}">
                <a16:creationId xmlns:a16="http://schemas.microsoft.com/office/drawing/2014/main" id="{6DBF6ABC-9350-4E0A-9759-40CF68D3AA38}"/>
              </a:ext>
            </a:extLst>
          </p:cNvPr>
          <p:cNvPicPr preferRelativeResize="0">
            <a:picLocks noChangeAspect="1" noChangeArrowheads="1"/>
          </p:cNvPicPr>
          <p:nvPr/>
        </p:nvPicPr>
        <p:blipFill>
          <a:blip r:embed="rId3" cstate="print"/>
          <a:srcRect/>
          <a:stretch>
            <a:fillRect/>
          </a:stretch>
        </p:blipFill>
        <p:spPr bwMode="auto">
          <a:xfrm rot="-5400000">
            <a:off x="-1502536" y="3217024"/>
            <a:ext cx="3750497" cy="745425"/>
          </a:xfrm>
          <a:prstGeom prst="rect">
            <a:avLst/>
          </a:prstGeom>
          <a:noFill/>
          <a:ln w="9525">
            <a:noFill/>
            <a:miter lim="800000"/>
            <a:headEnd/>
            <a:tailEnd/>
          </a:ln>
        </p:spPr>
      </p:pic>
    </p:spTree>
    <p:extLst>
      <p:ext uri="{BB962C8B-B14F-4D97-AF65-F5344CB8AC3E}">
        <p14:creationId xmlns:p14="http://schemas.microsoft.com/office/powerpoint/2010/main" val="9767001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DA1D91-35C0-4F13-9A5A-84175586015A}"/>
              </a:ext>
            </a:extLst>
          </p:cNvPr>
          <p:cNvSpPr>
            <a:spLocks noGrp="1"/>
          </p:cNvSpPr>
          <p:nvPr>
            <p:ph type="title"/>
          </p:nvPr>
        </p:nvSpPr>
        <p:spPr>
          <a:xfrm>
            <a:off x="628650" y="1131095"/>
            <a:ext cx="7886700" cy="393081"/>
          </a:xfrm>
        </p:spPr>
        <p:txBody>
          <a:bodyPr>
            <a:normAutofit fontScale="90000"/>
          </a:bodyPr>
          <a:lstStyle/>
          <a:p>
            <a:pPr algn="ctr"/>
            <a:r>
              <a:rPr lang="es-ES" sz="3000" dirty="0" err="1">
                <a:solidFill>
                  <a:srgbClr val="FF9900"/>
                </a:solidFill>
              </a:rPr>
              <a:t>Assignatures</a:t>
            </a:r>
            <a:r>
              <a:rPr lang="es-ES" sz="3000" dirty="0">
                <a:solidFill>
                  <a:srgbClr val="FF9900"/>
                </a:solidFill>
              </a:rPr>
              <a:t> de 3r </a:t>
            </a:r>
            <a:r>
              <a:rPr lang="es-ES" sz="3000" dirty="0" err="1">
                <a:solidFill>
                  <a:srgbClr val="FF9900"/>
                </a:solidFill>
              </a:rPr>
              <a:t>curs</a:t>
            </a:r>
            <a:r>
              <a:rPr lang="es-ES" sz="3000" dirty="0">
                <a:solidFill>
                  <a:srgbClr val="FF9900"/>
                </a:solidFill>
              </a:rPr>
              <a:t> </a:t>
            </a:r>
          </a:p>
        </p:txBody>
      </p:sp>
      <p:sp>
        <p:nvSpPr>
          <p:cNvPr id="4" name="Marcador de contenido 3">
            <a:extLst>
              <a:ext uri="{FF2B5EF4-FFF2-40B4-BE49-F238E27FC236}">
                <a16:creationId xmlns:a16="http://schemas.microsoft.com/office/drawing/2014/main" id="{77A3F5D1-C08C-4A43-B076-EF33861189BB}"/>
              </a:ext>
            </a:extLst>
          </p:cNvPr>
          <p:cNvSpPr>
            <a:spLocks noGrp="1"/>
          </p:cNvSpPr>
          <p:nvPr>
            <p:ph idx="1"/>
          </p:nvPr>
        </p:nvSpPr>
        <p:spPr>
          <a:xfrm>
            <a:off x="628650" y="1637426"/>
            <a:ext cx="7886700" cy="3852546"/>
          </a:xfrm>
        </p:spPr>
        <p:txBody>
          <a:bodyPr>
            <a:normAutofit fontScale="92500" lnSpcReduction="20000"/>
          </a:bodyPr>
          <a:lstStyle/>
          <a:p>
            <a:r>
              <a:rPr lang="ca-ES" dirty="0"/>
              <a:t>Dos blocs:</a:t>
            </a:r>
          </a:p>
          <a:p>
            <a:endParaRPr lang="ca-ES" dirty="0"/>
          </a:p>
          <a:p>
            <a:pPr lvl="1"/>
            <a:r>
              <a:rPr lang="ca-ES" dirty="0"/>
              <a:t>Comunicacions (4 assignatures; 24 ECTS)</a:t>
            </a:r>
          </a:p>
          <a:p>
            <a:pPr lvl="2"/>
            <a:r>
              <a:rPr lang="ca-ES" dirty="0"/>
              <a:t>Comunicacions Òptiques</a:t>
            </a:r>
          </a:p>
          <a:p>
            <a:pPr lvl="2"/>
            <a:r>
              <a:rPr lang="ca-ES" dirty="0"/>
              <a:t>Comunicacions Sense Fils / Laboratori de Comunicacions Sense Fils</a:t>
            </a:r>
          </a:p>
          <a:p>
            <a:pPr lvl="2"/>
            <a:r>
              <a:rPr lang="ca-ES" dirty="0"/>
              <a:t>Comunicacions Audiovisuals</a:t>
            </a:r>
          </a:p>
          <a:p>
            <a:pPr lvl="1"/>
            <a:endParaRPr lang="ca-ES" dirty="0"/>
          </a:p>
          <a:p>
            <a:pPr lvl="1"/>
            <a:r>
              <a:rPr lang="ca-ES" dirty="0"/>
              <a:t>Dispositius i Sistemes (6 assignatures; 36 ECTS)</a:t>
            </a:r>
          </a:p>
          <a:p>
            <a:pPr lvl="2"/>
            <a:r>
              <a:rPr lang="ca-ES" dirty="0"/>
              <a:t>Circuits Electrònics per a les Telecomunicacions</a:t>
            </a:r>
          </a:p>
          <a:p>
            <a:pPr lvl="2"/>
            <a:r>
              <a:rPr lang="ca-ES" dirty="0"/>
              <a:t>Projecte d’Enginyeria del Software</a:t>
            </a:r>
          </a:p>
          <a:p>
            <a:pPr lvl="2"/>
            <a:r>
              <a:rPr lang="ca-ES" dirty="0"/>
              <a:t>Enginyeria de RF / Sistemes de RF</a:t>
            </a:r>
          </a:p>
          <a:p>
            <a:pPr lvl="2"/>
            <a:r>
              <a:rPr lang="ca-ES" dirty="0"/>
              <a:t>Enginyeria de Software Ràdio</a:t>
            </a:r>
          </a:p>
          <a:p>
            <a:pPr lvl="2"/>
            <a:r>
              <a:rPr lang="ca-ES" dirty="0"/>
              <a:t>Infraestructures i Operació de Telecomunicacions</a:t>
            </a:r>
          </a:p>
          <a:p>
            <a:pPr lvl="1"/>
            <a:endParaRPr lang="es-ES" dirty="0"/>
          </a:p>
        </p:txBody>
      </p:sp>
      <p:pic>
        <p:nvPicPr>
          <p:cNvPr id="3" name="1 Imagen" descr="logo_eetac.png">
            <a:extLst>
              <a:ext uri="{FF2B5EF4-FFF2-40B4-BE49-F238E27FC236}">
                <a16:creationId xmlns:a16="http://schemas.microsoft.com/office/drawing/2014/main" id="{9983F5C5-91B1-40A9-876C-09FD72D49919}"/>
              </a:ext>
            </a:extLst>
          </p:cNvPr>
          <p:cNvPicPr preferRelativeResize="0">
            <a:picLocks noChangeAspect="1" noChangeArrowheads="1"/>
          </p:cNvPicPr>
          <p:nvPr/>
        </p:nvPicPr>
        <p:blipFill>
          <a:blip r:embed="rId2" cstate="print"/>
          <a:srcRect/>
          <a:stretch>
            <a:fillRect/>
          </a:stretch>
        </p:blipFill>
        <p:spPr bwMode="auto">
          <a:xfrm rot="-5400000">
            <a:off x="-1502536" y="3217024"/>
            <a:ext cx="3750497" cy="745425"/>
          </a:xfrm>
          <a:prstGeom prst="rect">
            <a:avLst/>
          </a:prstGeom>
          <a:noFill/>
          <a:ln w="9525">
            <a:noFill/>
            <a:miter lim="800000"/>
            <a:headEnd/>
            <a:tailEnd/>
          </a:ln>
        </p:spPr>
      </p:pic>
    </p:spTree>
    <p:extLst>
      <p:ext uri="{BB962C8B-B14F-4D97-AF65-F5344CB8AC3E}">
        <p14:creationId xmlns:p14="http://schemas.microsoft.com/office/powerpoint/2010/main" val="40680038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DA1D91-35C0-4F13-9A5A-84175586015A}"/>
              </a:ext>
            </a:extLst>
          </p:cNvPr>
          <p:cNvSpPr>
            <a:spLocks noGrp="1"/>
          </p:cNvSpPr>
          <p:nvPr>
            <p:ph type="title"/>
          </p:nvPr>
        </p:nvSpPr>
        <p:spPr>
          <a:xfrm>
            <a:off x="628650" y="1131095"/>
            <a:ext cx="7886700" cy="393081"/>
          </a:xfrm>
        </p:spPr>
        <p:txBody>
          <a:bodyPr>
            <a:normAutofit fontScale="90000"/>
          </a:bodyPr>
          <a:lstStyle/>
          <a:p>
            <a:pPr algn="ctr"/>
            <a:r>
              <a:rPr lang="es-ES" sz="3000" dirty="0" err="1">
                <a:solidFill>
                  <a:srgbClr val="FF9900"/>
                </a:solidFill>
              </a:rPr>
              <a:t>Resultats</a:t>
            </a:r>
            <a:r>
              <a:rPr lang="es-ES" sz="3000" dirty="0">
                <a:solidFill>
                  <a:srgbClr val="FF9900"/>
                </a:solidFill>
              </a:rPr>
              <a:t> </a:t>
            </a:r>
            <a:r>
              <a:rPr lang="es-ES" sz="3000" dirty="0" err="1">
                <a:solidFill>
                  <a:srgbClr val="FF9900"/>
                </a:solidFill>
              </a:rPr>
              <a:t>d’aprenentatge</a:t>
            </a:r>
            <a:r>
              <a:rPr lang="es-ES" sz="3000" dirty="0">
                <a:solidFill>
                  <a:srgbClr val="FF9900"/>
                </a:solidFill>
              </a:rPr>
              <a:t> </a:t>
            </a:r>
            <a:r>
              <a:rPr lang="es-ES" sz="3000" dirty="0" err="1">
                <a:solidFill>
                  <a:srgbClr val="FF9900"/>
                </a:solidFill>
              </a:rPr>
              <a:t>assignatures</a:t>
            </a:r>
            <a:r>
              <a:rPr lang="es-ES" sz="3000" dirty="0">
                <a:solidFill>
                  <a:srgbClr val="FF9900"/>
                </a:solidFill>
              </a:rPr>
              <a:t> 3r </a:t>
            </a:r>
            <a:r>
              <a:rPr lang="es-ES" sz="3000" dirty="0" err="1">
                <a:solidFill>
                  <a:srgbClr val="FF9900"/>
                </a:solidFill>
              </a:rPr>
              <a:t>curs</a:t>
            </a:r>
            <a:r>
              <a:rPr lang="es-ES" sz="3000" dirty="0">
                <a:solidFill>
                  <a:srgbClr val="FF9900"/>
                </a:solidFill>
              </a:rPr>
              <a:t> </a:t>
            </a:r>
          </a:p>
        </p:txBody>
      </p:sp>
      <p:sp>
        <p:nvSpPr>
          <p:cNvPr id="4" name="Marcador de contenido 3">
            <a:extLst>
              <a:ext uri="{FF2B5EF4-FFF2-40B4-BE49-F238E27FC236}">
                <a16:creationId xmlns:a16="http://schemas.microsoft.com/office/drawing/2014/main" id="{77A3F5D1-C08C-4A43-B076-EF33861189BB}"/>
              </a:ext>
            </a:extLst>
          </p:cNvPr>
          <p:cNvSpPr>
            <a:spLocks noGrp="1"/>
          </p:cNvSpPr>
          <p:nvPr>
            <p:ph idx="1"/>
          </p:nvPr>
        </p:nvSpPr>
        <p:spPr>
          <a:xfrm>
            <a:off x="628650" y="1637426"/>
            <a:ext cx="7886700" cy="3852546"/>
          </a:xfrm>
        </p:spPr>
        <p:txBody>
          <a:bodyPr>
            <a:normAutofit fontScale="85000" lnSpcReduction="20000"/>
          </a:bodyPr>
          <a:lstStyle/>
          <a:p>
            <a:r>
              <a:rPr lang="es-ES" dirty="0" err="1"/>
              <a:t>Comunicacions</a:t>
            </a:r>
            <a:r>
              <a:rPr lang="es-ES" dirty="0"/>
              <a:t>:</a:t>
            </a:r>
          </a:p>
          <a:p>
            <a:endParaRPr lang="es-ES" dirty="0"/>
          </a:p>
          <a:p>
            <a:pPr lvl="1" algn="just"/>
            <a:r>
              <a:rPr lang="ca-ES" dirty="0"/>
              <a:t>Dissenyar un enllaç òptic considerant els diferents efectes que actuen sobre el senyal transmès (atenuació, dispersió, efectes no lineals, etc.).</a:t>
            </a:r>
          </a:p>
          <a:p>
            <a:pPr lvl="1" algn="just"/>
            <a:endParaRPr lang="ca-ES" dirty="0"/>
          </a:p>
          <a:p>
            <a:pPr lvl="1" algn="just"/>
            <a:r>
              <a:rPr lang="ca-ES" dirty="0"/>
              <a:t>Conèixer els dispositius/subsistemes de les xarxes de transport òptic de nova generació basades en la tecnologia WDM.</a:t>
            </a:r>
          </a:p>
          <a:p>
            <a:pPr lvl="1"/>
            <a:endParaRPr lang="ca-ES" dirty="0"/>
          </a:p>
          <a:p>
            <a:pPr lvl="1" algn="just"/>
            <a:r>
              <a:rPr lang="ca-ES" dirty="0"/>
              <a:t>Adquirir una visió general dels sistemes de comunicacions sense fil amb el suficient detall tècnic com per poder dissenyar qualsevol sistema que permeti crear qualsevol nou servei basat en aquestes comunicacions o bé millorar l'eficiència de qualsevol procés de qualsevol empresa de qualsevol sector en base a un sistema de comunicacions ràdio.</a:t>
            </a:r>
          </a:p>
        </p:txBody>
      </p:sp>
      <p:pic>
        <p:nvPicPr>
          <p:cNvPr id="3" name="1 Imagen" descr="logo_eetac.png">
            <a:extLst>
              <a:ext uri="{FF2B5EF4-FFF2-40B4-BE49-F238E27FC236}">
                <a16:creationId xmlns:a16="http://schemas.microsoft.com/office/drawing/2014/main" id="{9983F5C5-91B1-40A9-876C-09FD72D49919}"/>
              </a:ext>
            </a:extLst>
          </p:cNvPr>
          <p:cNvPicPr preferRelativeResize="0">
            <a:picLocks noChangeAspect="1" noChangeArrowheads="1"/>
          </p:cNvPicPr>
          <p:nvPr/>
        </p:nvPicPr>
        <p:blipFill>
          <a:blip r:embed="rId2" cstate="print"/>
          <a:srcRect/>
          <a:stretch>
            <a:fillRect/>
          </a:stretch>
        </p:blipFill>
        <p:spPr bwMode="auto">
          <a:xfrm rot="-5400000">
            <a:off x="-1502536" y="3217024"/>
            <a:ext cx="3750497" cy="745425"/>
          </a:xfrm>
          <a:prstGeom prst="rect">
            <a:avLst/>
          </a:prstGeom>
          <a:noFill/>
          <a:ln w="9525">
            <a:noFill/>
            <a:miter lim="800000"/>
            <a:headEnd/>
            <a:tailEnd/>
          </a:ln>
        </p:spPr>
      </p:pic>
    </p:spTree>
    <p:extLst>
      <p:ext uri="{BB962C8B-B14F-4D97-AF65-F5344CB8AC3E}">
        <p14:creationId xmlns:p14="http://schemas.microsoft.com/office/powerpoint/2010/main" val="3683552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DA1D91-35C0-4F13-9A5A-84175586015A}"/>
              </a:ext>
            </a:extLst>
          </p:cNvPr>
          <p:cNvSpPr>
            <a:spLocks noGrp="1"/>
          </p:cNvSpPr>
          <p:nvPr>
            <p:ph type="title"/>
          </p:nvPr>
        </p:nvSpPr>
        <p:spPr>
          <a:xfrm>
            <a:off x="628650" y="1131095"/>
            <a:ext cx="7886700" cy="393081"/>
          </a:xfrm>
        </p:spPr>
        <p:txBody>
          <a:bodyPr>
            <a:normAutofit fontScale="90000"/>
          </a:bodyPr>
          <a:lstStyle/>
          <a:p>
            <a:pPr algn="ctr"/>
            <a:r>
              <a:rPr lang="es-ES" sz="3000" dirty="0" err="1">
                <a:solidFill>
                  <a:srgbClr val="FF9900"/>
                </a:solidFill>
              </a:rPr>
              <a:t>Resultats</a:t>
            </a:r>
            <a:r>
              <a:rPr lang="es-ES" sz="3000" dirty="0">
                <a:solidFill>
                  <a:srgbClr val="FF9900"/>
                </a:solidFill>
              </a:rPr>
              <a:t> </a:t>
            </a:r>
            <a:r>
              <a:rPr lang="es-ES" sz="3000" dirty="0" err="1">
                <a:solidFill>
                  <a:srgbClr val="FF9900"/>
                </a:solidFill>
              </a:rPr>
              <a:t>d’aprenentatge</a:t>
            </a:r>
            <a:r>
              <a:rPr lang="es-ES" sz="3000" dirty="0">
                <a:solidFill>
                  <a:srgbClr val="FF9900"/>
                </a:solidFill>
              </a:rPr>
              <a:t> </a:t>
            </a:r>
            <a:r>
              <a:rPr lang="es-ES" sz="3000" dirty="0" err="1">
                <a:solidFill>
                  <a:srgbClr val="FF9900"/>
                </a:solidFill>
              </a:rPr>
              <a:t>assignatures</a:t>
            </a:r>
            <a:r>
              <a:rPr lang="es-ES" sz="3000" dirty="0">
                <a:solidFill>
                  <a:srgbClr val="FF9900"/>
                </a:solidFill>
              </a:rPr>
              <a:t> 3r </a:t>
            </a:r>
            <a:r>
              <a:rPr lang="es-ES" sz="3000" dirty="0" err="1">
                <a:solidFill>
                  <a:srgbClr val="FF9900"/>
                </a:solidFill>
              </a:rPr>
              <a:t>curs</a:t>
            </a:r>
            <a:r>
              <a:rPr lang="es-ES" sz="3000" dirty="0">
                <a:solidFill>
                  <a:srgbClr val="FF9900"/>
                </a:solidFill>
              </a:rPr>
              <a:t> </a:t>
            </a:r>
          </a:p>
        </p:txBody>
      </p:sp>
      <p:sp>
        <p:nvSpPr>
          <p:cNvPr id="4" name="Marcador de contenido 3">
            <a:extLst>
              <a:ext uri="{FF2B5EF4-FFF2-40B4-BE49-F238E27FC236}">
                <a16:creationId xmlns:a16="http://schemas.microsoft.com/office/drawing/2014/main" id="{77A3F5D1-C08C-4A43-B076-EF33861189BB}"/>
              </a:ext>
            </a:extLst>
          </p:cNvPr>
          <p:cNvSpPr>
            <a:spLocks noGrp="1"/>
          </p:cNvSpPr>
          <p:nvPr>
            <p:ph idx="1"/>
          </p:nvPr>
        </p:nvSpPr>
        <p:spPr>
          <a:xfrm>
            <a:off x="628650" y="1637426"/>
            <a:ext cx="7886700" cy="3852546"/>
          </a:xfrm>
        </p:spPr>
        <p:txBody>
          <a:bodyPr>
            <a:normAutofit fontScale="77500" lnSpcReduction="20000"/>
          </a:bodyPr>
          <a:lstStyle/>
          <a:p>
            <a:r>
              <a:rPr lang="es-ES" dirty="0" err="1"/>
              <a:t>Comunicacions</a:t>
            </a:r>
            <a:r>
              <a:rPr lang="es-ES" dirty="0"/>
              <a:t>:</a:t>
            </a:r>
          </a:p>
          <a:p>
            <a:pPr marL="342900" lvl="1" indent="0">
              <a:buNone/>
            </a:pPr>
            <a:endParaRPr lang="ca-ES" dirty="0"/>
          </a:p>
          <a:p>
            <a:pPr lvl="1" algn="just"/>
            <a:r>
              <a:rPr lang="ca-ES" dirty="0"/>
              <a:t>Tenir una visió completa de la problemàtica que presenten els sistemes de comunicacions sense fils fent molt d’èmfasi en el disseny dels sistemes: Propagació, Enginyeria ràdio cel·lular, Planificació de sistemes de telefonia mòbil, Sistemes de radiodifusió (televisió digital).</a:t>
            </a:r>
            <a:endParaRPr lang="es-ES" dirty="0"/>
          </a:p>
          <a:p>
            <a:pPr lvl="1"/>
            <a:endParaRPr lang="es-ES" dirty="0"/>
          </a:p>
          <a:p>
            <a:pPr lvl="1" algn="just"/>
            <a:r>
              <a:rPr lang="ca-ES" dirty="0"/>
              <a:t>Dominar els fonaments sobre codificació i compressió de senyals audiovisuals. Coneixements sobre els principals estàndards de codificació de senyals audiovisuals (MPEG) i fonaments i problemàtica de sistemes de televisió per IP i televisió per internet.</a:t>
            </a:r>
          </a:p>
          <a:p>
            <a:pPr lvl="1" algn="just"/>
            <a:endParaRPr lang="ca-ES" dirty="0"/>
          </a:p>
          <a:p>
            <a:pPr lvl="1" algn="just"/>
            <a:r>
              <a:rPr lang="ca-ES" dirty="0"/>
              <a:t>Disposar d'una perspectiva sobre l'evolució dels sistemes audiovisuals i les seves tendències de futur: alta definició, sistemes 3D, </a:t>
            </a:r>
            <a:r>
              <a:rPr lang="ca-ES" dirty="0" err="1"/>
              <a:t>super</a:t>
            </a:r>
            <a:r>
              <a:rPr lang="ca-ES" dirty="0"/>
              <a:t>-alta definició, etc.</a:t>
            </a:r>
            <a:endParaRPr lang="es-ES" dirty="0"/>
          </a:p>
        </p:txBody>
      </p:sp>
      <p:pic>
        <p:nvPicPr>
          <p:cNvPr id="3" name="1 Imagen" descr="logo_eetac.png">
            <a:extLst>
              <a:ext uri="{FF2B5EF4-FFF2-40B4-BE49-F238E27FC236}">
                <a16:creationId xmlns:a16="http://schemas.microsoft.com/office/drawing/2014/main" id="{9983F5C5-91B1-40A9-876C-09FD72D49919}"/>
              </a:ext>
            </a:extLst>
          </p:cNvPr>
          <p:cNvPicPr preferRelativeResize="0">
            <a:picLocks noChangeAspect="1" noChangeArrowheads="1"/>
          </p:cNvPicPr>
          <p:nvPr/>
        </p:nvPicPr>
        <p:blipFill>
          <a:blip r:embed="rId2" cstate="print"/>
          <a:srcRect/>
          <a:stretch>
            <a:fillRect/>
          </a:stretch>
        </p:blipFill>
        <p:spPr bwMode="auto">
          <a:xfrm rot="-5400000">
            <a:off x="-1502536" y="3217024"/>
            <a:ext cx="3750497" cy="745425"/>
          </a:xfrm>
          <a:prstGeom prst="rect">
            <a:avLst/>
          </a:prstGeom>
          <a:noFill/>
          <a:ln w="9525">
            <a:noFill/>
            <a:miter lim="800000"/>
            <a:headEnd/>
            <a:tailEnd/>
          </a:ln>
        </p:spPr>
      </p:pic>
    </p:spTree>
    <p:extLst>
      <p:ext uri="{BB962C8B-B14F-4D97-AF65-F5344CB8AC3E}">
        <p14:creationId xmlns:p14="http://schemas.microsoft.com/office/powerpoint/2010/main" val="1008646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DA1D91-35C0-4F13-9A5A-84175586015A}"/>
              </a:ext>
            </a:extLst>
          </p:cNvPr>
          <p:cNvSpPr>
            <a:spLocks noGrp="1"/>
          </p:cNvSpPr>
          <p:nvPr>
            <p:ph type="title"/>
          </p:nvPr>
        </p:nvSpPr>
        <p:spPr>
          <a:xfrm>
            <a:off x="628650" y="1131095"/>
            <a:ext cx="7886700" cy="393081"/>
          </a:xfrm>
        </p:spPr>
        <p:txBody>
          <a:bodyPr>
            <a:normAutofit fontScale="90000"/>
          </a:bodyPr>
          <a:lstStyle/>
          <a:p>
            <a:pPr algn="ctr"/>
            <a:r>
              <a:rPr lang="es-ES" sz="3000" dirty="0" err="1">
                <a:solidFill>
                  <a:srgbClr val="FF9900"/>
                </a:solidFill>
              </a:rPr>
              <a:t>Resultats</a:t>
            </a:r>
            <a:r>
              <a:rPr lang="es-ES" sz="3000" dirty="0">
                <a:solidFill>
                  <a:srgbClr val="FF9900"/>
                </a:solidFill>
              </a:rPr>
              <a:t> </a:t>
            </a:r>
            <a:r>
              <a:rPr lang="es-ES" sz="3000" dirty="0" err="1">
                <a:solidFill>
                  <a:srgbClr val="FF9900"/>
                </a:solidFill>
              </a:rPr>
              <a:t>d’aprenentatge</a:t>
            </a:r>
            <a:r>
              <a:rPr lang="es-ES" sz="3000" dirty="0">
                <a:solidFill>
                  <a:srgbClr val="FF9900"/>
                </a:solidFill>
              </a:rPr>
              <a:t> </a:t>
            </a:r>
            <a:r>
              <a:rPr lang="es-ES" sz="3000" dirty="0" err="1">
                <a:solidFill>
                  <a:srgbClr val="FF9900"/>
                </a:solidFill>
              </a:rPr>
              <a:t>assignatures</a:t>
            </a:r>
            <a:r>
              <a:rPr lang="es-ES" sz="3000" dirty="0">
                <a:solidFill>
                  <a:srgbClr val="FF9900"/>
                </a:solidFill>
              </a:rPr>
              <a:t> 3r </a:t>
            </a:r>
            <a:r>
              <a:rPr lang="es-ES" sz="3000" dirty="0" err="1">
                <a:solidFill>
                  <a:srgbClr val="FF9900"/>
                </a:solidFill>
              </a:rPr>
              <a:t>curs</a:t>
            </a:r>
            <a:r>
              <a:rPr lang="es-ES" sz="3000" dirty="0">
                <a:solidFill>
                  <a:srgbClr val="FF9900"/>
                </a:solidFill>
              </a:rPr>
              <a:t> </a:t>
            </a:r>
          </a:p>
        </p:txBody>
      </p:sp>
      <p:sp>
        <p:nvSpPr>
          <p:cNvPr id="4" name="Marcador de contenido 3">
            <a:extLst>
              <a:ext uri="{FF2B5EF4-FFF2-40B4-BE49-F238E27FC236}">
                <a16:creationId xmlns:a16="http://schemas.microsoft.com/office/drawing/2014/main" id="{77A3F5D1-C08C-4A43-B076-EF33861189BB}"/>
              </a:ext>
            </a:extLst>
          </p:cNvPr>
          <p:cNvSpPr>
            <a:spLocks noGrp="1"/>
          </p:cNvSpPr>
          <p:nvPr>
            <p:ph idx="1"/>
          </p:nvPr>
        </p:nvSpPr>
        <p:spPr>
          <a:xfrm>
            <a:off x="628650" y="1637426"/>
            <a:ext cx="7886700" cy="3852546"/>
          </a:xfrm>
        </p:spPr>
        <p:txBody>
          <a:bodyPr>
            <a:normAutofit fontScale="85000" lnSpcReduction="20000"/>
          </a:bodyPr>
          <a:lstStyle/>
          <a:p>
            <a:r>
              <a:rPr lang="es-ES" dirty="0" err="1"/>
              <a:t>Dispositius</a:t>
            </a:r>
            <a:r>
              <a:rPr lang="es-ES" dirty="0"/>
              <a:t> i </a:t>
            </a:r>
            <a:r>
              <a:rPr lang="es-ES" dirty="0" err="1"/>
              <a:t>Sistemes</a:t>
            </a:r>
            <a:r>
              <a:rPr lang="es-ES" dirty="0"/>
              <a:t>:</a:t>
            </a:r>
          </a:p>
          <a:p>
            <a:endParaRPr lang="es-ES" dirty="0"/>
          </a:p>
          <a:p>
            <a:pPr lvl="1" algn="just"/>
            <a:r>
              <a:rPr lang="es-ES" dirty="0"/>
              <a:t>Identificar les </a:t>
            </a:r>
            <a:r>
              <a:rPr lang="es-ES" dirty="0" err="1"/>
              <a:t>tecnologies</a:t>
            </a:r>
            <a:r>
              <a:rPr lang="es-ES" dirty="0"/>
              <a:t> i </a:t>
            </a:r>
            <a:r>
              <a:rPr lang="es-ES" dirty="0" err="1"/>
              <a:t>dispositius</a:t>
            </a:r>
            <a:r>
              <a:rPr lang="es-ES" dirty="0"/>
              <a:t> </a:t>
            </a:r>
            <a:r>
              <a:rPr lang="es-ES" dirty="0" err="1"/>
              <a:t>emprats</a:t>
            </a:r>
            <a:r>
              <a:rPr lang="es-ES" dirty="0"/>
              <a:t> en </a:t>
            </a:r>
            <a:r>
              <a:rPr lang="es-ES" dirty="0" err="1"/>
              <a:t>els</a:t>
            </a:r>
            <a:r>
              <a:rPr lang="es-ES" dirty="0"/>
              <a:t> </a:t>
            </a:r>
            <a:r>
              <a:rPr lang="es-ES" dirty="0" err="1"/>
              <a:t>sistemes</a:t>
            </a:r>
            <a:r>
              <a:rPr lang="es-ES" dirty="0"/>
              <a:t> de </a:t>
            </a:r>
            <a:r>
              <a:rPr lang="es-ES" dirty="0" err="1"/>
              <a:t>telecomunicació</a:t>
            </a:r>
            <a:r>
              <a:rPr lang="es-ES" dirty="0"/>
              <a:t>, les </a:t>
            </a:r>
            <a:r>
              <a:rPr lang="es-ES" dirty="0" err="1"/>
              <a:t>diferents</a:t>
            </a:r>
            <a:r>
              <a:rPr lang="es-ES" dirty="0"/>
              <a:t> </a:t>
            </a:r>
            <a:r>
              <a:rPr lang="es-ES" dirty="0" err="1"/>
              <a:t>tècniques</a:t>
            </a:r>
            <a:r>
              <a:rPr lang="es-ES" dirty="0"/>
              <a:t> de </a:t>
            </a:r>
            <a:r>
              <a:rPr lang="es-ES" dirty="0" err="1"/>
              <a:t>digitalització</a:t>
            </a:r>
            <a:r>
              <a:rPr lang="es-ES" dirty="0"/>
              <a:t> </a:t>
            </a:r>
            <a:r>
              <a:rPr lang="es-ES" dirty="0" err="1"/>
              <a:t>d’alta</a:t>
            </a:r>
            <a:r>
              <a:rPr lang="es-ES" dirty="0"/>
              <a:t> </a:t>
            </a:r>
            <a:r>
              <a:rPr lang="es-ES" dirty="0" err="1"/>
              <a:t>freqüència</a:t>
            </a:r>
            <a:r>
              <a:rPr lang="es-ES" dirty="0"/>
              <a:t> i la </a:t>
            </a:r>
            <a:r>
              <a:rPr lang="es-ES" dirty="0" err="1"/>
              <a:t>seva</a:t>
            </a:r>
            <a:r>
              <a:rPr lang="es-ES" dirty="0"/>
              <a:t> </a:t>
            </a:r>
            <a:r>
              <a:rPr lang="es-ES" dirty="0" err="1"/>
              <a:t>relació</a:t>
            </a:r>
            <a:r>
              <a:rPr lang="es-ES" dirty="0"/>
              <a:t> </a:t>
            </a:r>
            <a:r>
              <a:rPr lang="es-ES" dirty="0" err="1"/>
              <a:t>amb</a:t>
            </a:r>
            <a:r>
              <a:rPr lang="es-ES" dirty="0"/>
              <a:t> les </a:t>
            </a:r>
            <a:r>
              <a:rPr lang="es-ES" dirty="0" err="1"/>
              <a:t>especificacions</a:t>
            </a:r>
            <a:r>
              <a:rPr lang="es-ES" dirty="0"/>
              <a:t> i arquitectura </a:t>
            </a:r>
            <a:r>
              <a:rPr lang="es-ES" dirty="0" err="1"/>
              <a:t>dels</a:t>
            </a:r>
            <a:r>
              <a:rPr lang="es-ES" dirty="0"/>
              <a:t> </a:t>
            </a:r>
            <a:r>
              <a:rPr lang="es-ES" dirty="0" err="1"/>
              <a:t>convertidors</a:t>
            </a:r>
            <a:r>
              <a:rPr lang="es-ES" dirty="0"/>
              <a:t> </a:t>
            </a:r>
            <a:r>
              <a:rPr lang="es-ES" dirty="0" err="1"/>
              <a:t>analògic</a:t>
            </a:r>
            <a:r>
              <a:rPr lang="es-ES" dirty="0"/>
              <a:t>-digital </a:t>
            </a:r>
            <a:r>
              <a:rPr lang="es-ES" dirty="0" err="1"/>
              <a:t>d'alta</a:t>
            </a:r>
            <a:r>
              <a:rPr lang="es-ES" dirty="0"/>
              <a:t> </a:t>
            </a:r>
            <a:r>
              <a:rPr lang="es-ES" dirty="0" err="1"/>
              <a:t>freqüència</a:t>
            </a:r>
            <a:r>
              <a:rPr lang="es-ES" dirty="0"/>
              <a:t> i les </a:t>
            </a:r>
            <a:r>
              <a:rPr lang="es-ES" dirty="0" err="1"/>
              <a:t>tècniques</a:t>
            </a:r>
            <a:r>
              <a:rPr lang="es-ES" dirty="0"/>
              <a:t> per </a:t>
            </a:r>
            <a:r>
              <a:rPr lang="es-ES" dirty="0" err="1"/>
              <a:t>millorar</a:t>
            </a:r>
            <a:r>
              <a:rPr lang="es-ES" dirty="0"/>
              <a:t> la </a:t>
            </a:r>
            <a:r>
              <a:rPr lang="es-ES" dirty="0" err="1"/>
              <a:t>integritat</a:t>
            </a:r>
            <a:r>
              <a:rPr lang="es-ES" dirty="0"/>
              <a:t> del </a:t>
            </a:r>
            <a:r>
              <a:rPr lang="es-ES" dirty="0" err="1"/>
              <a:t>senyal</a:t>
            </a:r>
            <a:r>
              <a:rPr lang="es-ES" dirty="0"/>
              <a:t> en </a:t>
            </a:r>
            <a:r>
              <a:rPr lang="es-ES" dirty="0" err="1"/>
              <a:t>circuits</a:t>
            </a:r>
            <a:r>
              <a:rPr lang="es-ES" dirty="0"/>
              <a:t> </a:t>
            </a:r>
            <a:r>
              <a:rPr lang="es-ES" dirty="0" err="1"/>
              <a:t>d'alta</a:t>
            </a:r>
            <a:r>
              <a:rPr lang="es-ES" dirty="0"/>
              <a:t> </a:t>
            </a:r>
            <a:r>
              <a:rPr lang="es-ES" dirty="0" err="1"/>
              <a:t>freqüència</a:t>
            </a:r>
            <a:r>
              <a:rPr lang="es-ES" dirty="0"/>
              <a:t>.</a:t>
            </a:r>
          </a:p>
          <a:p>
            <a:pPr lvl="1"/>
            <a:endParaRPr lang="es-ES" dirty="0"/>
          </a:p>
          <a:p>
            <a:pPr lvl="1" algn="just"/>
            <a:r>
              <a:rPr lang="es-ES" dirty="0" err="1"/>
              <a:t>Dissenyar</a:t>
            </a:r>
            <a:r>
              <a:rPr lang="es-ES" dirty="0"/>
              <a:t> i implementar </a:t>
            </a:r>
            <a:r>
              <a:rPr lang="es-ES" dirty="0" err="1"/>
              <a:t>arquitectures</a:t>
            </a:r>
            <a:r>
              <a:rPr lang="es-ES" dirty="0"/>
              <a:t> software per a </a:t>
            </a:r>
            <a:r>
              <a:rPr lang="es-ES" dirty="0" err="1"/>
              <a:t>sistemes</a:t>
            </a:r>
            <a:r>
              <a:rPr lang="es-ES" dirty="0"/>
              <a:t> </a:t>
            </a:r>
            <a:r>
              <a:rPr lang="es-ES" dirty="0" err="1"/>
              <a:t>distribuïts</a:t>
            </a:r>
            <a:r>
              <a:rPr lang="es-ES" dirty="0"/>
              <a:t> i/o en </a:t>
            </a:r>
            <a:r>
              <a:rPr lang="es-ES" dirty="0" err="1"/>
              <a:t>temps</a:t>
            </a:r>
            <a:r>
              <a:rPr lang="es-ES" dirty="0"/>
              <a:t> real, </a:t>
            </a:r>
            <a:r>
              <a:rPr lang="es-ES" dirty="0" err="1"/>
              <a:t>orientades</a:t>
            </a:r>
            <a:r>
              <a:rPr lang="es-ES" dirty="0"/>
              <a:t> a </a:t>
            </a:r>
            <a:r>
              <a:rPr lang="es-ES" dirty="0" err="1"/>
              <a:t>objectes</a:t>
            </a:r>
            <a:r>
              <a:rPr lang="es-ES" dirty="0"/>
              <a:t> i </a:t>
            </a:r>
            <a:r>
              <a:rPr lang="es-ES" dirty="0" err="1"/>
              <a:t>amb</a:t>
            </a:r>
            <a:r>
              <a:rPr lang="es-ES" dirty="0"/>
              <a:t> un </a:t>
            </a:r>
            <a:r>
              <a:rPr lang="es-ES" dirty="0" err="1"/>
              <a:t>codi</a:t>
            </a:r>
            <a:r>
              <a:rPr lang="es-ES" dirty="0"/>
              <a:t> </a:t>
            </a:r>
            <a:r>
              <a:rPr lang="es-ES" dirty="0" err="1"/>
              <a:t>eficient</a:t>
            </a:r>
            <a:r>
              <a:rPr lang="es-ES" dirty="0"/>
              <a:t>.</a:t>
            </a:r>
          </a:p>
          <a:p>
            <a:pPr lvl="1" algn="just"/>
            <a:endParaRPr lang="es-ES" dirty="0"/>
          </a:p>
          <a:p>
            <a:pPr lvl="1" algn="just"/>
            <a:r>
              <a:rPr lang="es-ES" dirty="0"/>
              <a:t>Gestionar el </a:t>
            </a:r>
            <a:r>
              <a:rPr lang="es-ES" dirty="0" err="1"/>
              <a:t>desenvolupament</a:t>
            </a:r>
            <a:r>
              <a:rPr lang="es-ES" dirty="0"/>
              <a:t> </a:t>
            </a:r>
            <a:r>
              <a:rPr lang="es-ES" dirty="0" err="1"/>
              <a:t>d'un</a:t>
            </a:r>
            <a:r>
              <a:rPr lang="es-ES" dirty="0"/>
              <a:t> </a:t>
            </a:r>
            <a:r>
              <a:rPr lang="es-ES" dirty="0" err="1"/>
              <a:t>projecte</a:t>
            </a:r>
            <a:r>
              <a:rPr lang="es-ES" dirty="0"/>
              <a:t> des de la presa de </a:t>
            </a:r>
            <a:r>
              <a:rPr lang="es-ES" dirty="0" err="1"/>
              <a:t>requeriments</a:t>
            </a:r>
            <a:r>
              <a:rPr lang="es-ES" dirty="0"/>
              <a:t> </a:t>
            </a:r>
            <a:r>
              <a:rPr lang="es-ES" dirty="0" err="1"/>
              <a:t>fins</a:t>
            </a:r>
            <a:r>
              <a:rPr lang="es-ES" dirty="0"/>
              <a:t> a </a:t>
            </a:r>
            <a:r>
              <a:rPr lang="es-ES" dirty="0" err="1"/>
              <a:t>l'entrega</a:t>
            </a:r>
            <a:r>
              <a:rPr lang="es-ES" dirty="0"/>
              <a:t> final.</a:t>
            </a:r>
          </a:p>
          <a:p>
            <a:endParaRPr lang="es-ES" dirty="0"/>
          </a:p>
        </p:txBody>
      </p:sp>
      <p:pic>
        <p:nvPicPr>
          <p:cNvPr id="3" name="1 Imagen" descr="logo_eetac.png">
            <a:extLst>
              <a:ext uri="{FF2B5EF4-FFF2-40B4-BE49-F238E27FC236}">
                <a16:creationId xmlns:a16="http://schemas.microsoft.com/office/drawing/2014/main" id="{9983F5C5-91B1-40A9-876C-09FD72D49919}"/>
              </a:ext>
            </a:extLst>
          </p:cNvPr>
          <p:cNvPicPr preferRelativeResize="0">
            <a:picLocks noChangeAspect="1" noChangeArrowheads="1"/>
          </p:cNvPicPr>
          <p:nvPr/>
        </p:nvPicPr>
        <p:blipFill>
          <a:blip r:embed="rId2" cstate="print"/>
          <a:srcRect/>
          <a:stretch>
            <a:fillRect/>
          </a:stretch>
        </p:blipFill>
        <p:spPr bwMode="auto">
          <a:xfrm rot="-5400000">
            <a:off x="-1502536" y="3217024"/>
            <a:ext cx="3750497" cy="745425"/>
          </a:xfrm>
          <a:prstGeom prst="rect">
            <a:avLst/>
          </a:prstGeom>
          <a:noFill/>
          <a:ln w="9525">
            <a:noFill/>
            <a:miter lim="800000"/>
            <a:headEnd/>
            <a:tailEnd/>
          </a:ln>
        </p:spPr>
      </p:pic>
    </p:spTree>
    <p:extLst>
      <p:ext uri="{BB962C8B-B14F-4D97-AF65-F5344CB8AC3E}">
        <p14:creationId xmlns:p14="http://schemas.microsoft.com/office/powerpoint/2010/main" val="30317157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DA1D91-35C0-4F13-9A5A-84175586015A}"/>
              </a:ext>
            </a:extLst>
          </p:cNvPr>
          <p:cNvSpPr>
            <a:spLocks noGrp="1"/>
          </p:cNvSpPr>
          <p:nvPr>
            <p:ph type="title"/>
          </p:nvPr>
        </p:nvSpPr>
        <p:spPr>
          <a:xfrm>
            <a:off x="628650" y="1131095"/>
            <a:ext cx="7886700" cy="393081"/>
          </a:xfrm>
        </p:spPr>
        <p:txBody>
          <a:bodyPr>
            <a:normAutofit fontScale="90000"/>
          </a:bodyPr>
          <a:lstStyle/>
          <a:p>
            <a:pPr algn="ctr"/>
            <a:r>
              <a:rPr lang="es-ES" sz="3000" dirty="0" err="1">
                <a:solidFill>
                  <a:srgbClr val="FF9900"/>
                </a:solidFill>
              </a:rPr>
              <a:t>Resultats</a:t>
            </a:r>
            <a:r>
              <a:rPr lang="es-ES" sz="3000" dirty="0">
                <a:solidFill>
                  <a:srgbClr val="FF9900"/>
                </a:solidFill>
              </a:rPr>
              <a:t> </a:t>
            </a:r>
            <a:r>
              <a:rPr lang="es-ES" sz="3000" dirty="0" err="1">
                <a:solidFill>
                  <a:srgbClr val="FF9900"/>
                </a:solidFill>
              </a:rPr>
              <a:t>d’aprenentatge</a:t>
            </a:r>
            <a:r>
              <a:rPr lang="es-ES" sz="3000" dirty="0">
                <a:solidFill>
                  <a:srgbClr val="FF9900"/>
                </a:solidFill>
              </a:rPr>
              <a:t> </a:t>
            </a:r>
            <a:r>
              <a:rPr lang="es-ES" sz="3000" dirty="0" err="1">
                <a:solidFill>
                  <a:srgbClr val="FF9900"/>
                </a:solidFill>
              </a:rPr>
              <a:t>assignatures</a:t>
            </a:r>
            <a:r>
              <a:rPr lang="es-ES" sz="3000" dirty="0">
                <a:solidFill>
                  <a:srgbClr val="FF9900"/>
                </a:solidFill>
              </a:rPr>
              <a:t> 3r </a:t>
            </a:r>
            <a:r>
              <a:rPr lang="es-ES" sz="3000" dirty="0" err="1">
                <a:solidFill>
                  <a:srgbClr val="FF9900"/>
                </a:solidFill>
              </a:rPr>
              <a:t>curs</a:t>
            </a:r>
            <a:r>
              <a:rPr lang="es-ES" sz="3000" dirty="0">
                <a:solidFill>
                  <a:srgbClr val="FF9900"/>
                </a:solidFill>
              </a:rPr>
              <a:t> </a:t>
            </a:r>
          </a:p>
        </p:txBody>
      </p:sp>
      <p:sp>
        <p:nvSpPr>
          <p:cNvPr id="4" name="Marcador de contenido 3">
            <a:extLst>
              <a:ext uri="{FF2B5EF4-FFF2-40B4-BE49-F238E27FC236}">
                <a16:creationId xmlns:a16="http://schemas.microsoft.com/office/drawing/2014/main" id="{77A3F5D1-C08C-4A43-B076-EF33861189BB}"/>
              </a:ext>
            </a:extLst>
          </p:cNvPr>
          <p:cNvSpPr>
            <a:spLocks noGrp="1"/>
          </p:cNvSpPr>
          <p:nvPr>
            <p:ph idx="1"/>
          </p:nvPr>
        </p:nvSpPr>
        <p:spPr>
          <a:xfrm>
            <a:off x="628650" y="1637426"/>
            <a:ext cx="7886700" cy="3852546"/>
          </a:xfrm>
        </p:spPr>
        <p:txBody>
          <a:bodyPr>
            <a:normAutofit fontScale="92500" lnSpcReduction="20000"/>
          </a:bodyPr>
          <a:lstStyle/>
          <a:p>
            <a:r>
              <a:rPr lang="es-ES" dirty="0" err="1"/>
              <a:t>Dispositius</a:t>
            </a:r>
            <a:r>
              <a:rPr lang="es-ES" dirty="0"/>
              <a:t> i </a:t>
            </a:r>
            <a:r>
              <a:rPr lang="es-ES" dirty="0" err="1"/>
              <a:t>Sistemes</a:t>
            </a:r>
            <a:r>
              <a:rPr lang="es-ES" dirty="0"/>
              <a:t>:</a:t>
            </a:r>
          </a:p>
          <a:p>
            <a:pPr lvl="1"/>
            <a:endParaRPr lang="es-ES" dirty="0"/>
          </a:p>
          <a:p>
            <a:pPr lvl="1" algn="just"/>
            <a:r>
              <a:rPr lang="es-ES" dirty="0"/>
              <a:t>Per a </a:t>
            </a:r>
            <a:r>
              <a:rPr lang="es-ES" dirty="0" err="1"/>
              <a:t>xarxes</a:t>
            </a:r>
            <a:r>
              <a:rPr lang="es-ES" dirty="0"/>
              <a:t> de dos, tres i </a:t>
            </a:r>
            <a:r>
              <a:rPr lang="es-ES" dirty="0" err="1"/>
              <a:t>quatre</a:t>
            </a:r>
            <a:r>
              <a:rPr lang="es-ES" dirty="0"/>
              <a:t> </a:t>
            </a:r>
            <a:r>
              <a:rPr lang="es-ES" dirty="0" err="1"/>
              <a:t>accessos</a:t>
            </a:r>
            <a:r>
              <a:rPr lang="es-ES" dirty="0"/>
              <a:t>: explicar la </a:t>
            </a:r>
            <a:r>
              <a:rPr lang="es-ES" dirty="0" err="1"/>
              <a:t>seva</a:t>
            </a:r>
            <a:r>
              <a:rPr lang="es-ES" dirty="0"/>
              <a:t> </a:t>
            </a:r>
            <a:r>
              <a:rPr lang="es-ES" dirty="0" err="1"/>
              <a:t>funció</a:t>
            </a:r>
            <a:r>
              <a:rPr lang="es-ES" dirty="0"/>
              <a:t> en </a:t>
            </a:r>
            <a:r>
              <a:rPr lang="es-ES" dirty="0" err="1"/>
              <a:t>els</a:t>
            </a:r>
            <a:r>
              <a:rPr lang="es-ES" dirty="0"/>
              <a:t> </a:t>
            </a:r>
            <a:r>
              <a:rPr lang="es-ES" dirty="0" err="1"/>
              <a:t>sistemes</a:t>
            </a:r>
            <a:r>
              <a:rPr lang="es-ES" dirty="0"/>
              <a:t>, </a:t>
            </a:r>
            <a:r>
              <a:rPr lang="es-ES" dirty="0" err="1"/>
              <a:t>escriure</a:t>
            </a:r>
            <a:r>
              <a:rPr lang="es-ES" dirty="0"/>
              <a:t> les </a:t>
            </a:r>
            <a:r>
              <a:rPr lang="es-ES" dirty="0" err="1"/>
              <a:t>seves</a:t>
            </a:r>
            <a:r>
              <a:rPr lang="es-ES" dirty="0"/>
              <a:t> </a:t>
            </a:r>
            <a:r>
              <a:rPr lang="es-ES" dirty="0" err="1"/>
              <a:t>matrius</a:t>
            </a:r>
            <a:r>
              <a:rPr lang="es-ES" dirty="0"/>
              <a:t> S i </a:t>
            </a:r>
            <a:r>
              <a:rPr lang="es-ES" dirty="0" err="1"/>
              <a:t>resoldre</a:t>
            </a:r>
            <a:r>
              <a:rPr lang="es-ES" dirty="0"/>
              <a:t> </a:t>
            </a:r>
            <a:r>
              <a:rPr lang="es-ES" dirty="0" err="1"/>
              <a:t>problemes</a:t>
            </a:r>
            <a:r>
              <a:rPr lang="es-ES" dirty="0"/>
              <a:t> </a:t>
            </a:r>
            <a:r>
              <a:rPr lang="es-ES" dirty="0" err="1"/>
              <a:t>elementals</a:t>
            </a:r>
            <a:r>
              <a:rPr lang="es-ES" dirty="0"/>
              <a:t> de </a:t>
            </a:r>
            <a:r>
              <a:rPr lang="es-ES" dirty="0" err="1"/>
              <a:t>circuits</a:t>
            </a:r>
            <a:r>
              <a:rPr lang="es-ES" dirty="0"/>
              <a:t> (calcular </a:t>
            </a:r>
            <a:r>
              <a:rPr lang="es-ES" dirty="0" err="1"/>
              <a:t>pèrdues</a:t>
            </a:r>
            <a:r>
              <a:rPr lang="es-ES" dirty="0"/>
              <a:t> de </a:t>
            </a:r>
            <a:r>
              <a:rPr lang="es-ES" dirty="0" err="1"/>
              <a:t>retorn</a:t>
            </a:r>
            <a:r>
              <a:rPr lang="es-ES" dirty="0"/>
              <a:t>, </a:t>
            </a:r>
            <a:r>
              <a:rPr lang="es-ES" dirty="0" err="1"/>
              <a:t>pèrdues</a:t>
            </a:r>
            <a:r>
              <a:rPr lang="es-ES" dirty="0"/>
              <a:t> </a:t>
            </a:r>
            <a:r>
              <a:rPr lang="es-ES" dirty="0" err="1"/>
              <a:t>d'inserció</a:t>
            </a:r>
            <a:r>
              <a:rPr lang="es-ES" dirty="0"/>
              <a:t> o </a:t>
            </a:r>
            <a:r>
              <a:rPr lang="es-ES" dirty="0" err="1"/>
              <a:t>guany</a:t>
            </a:r>
            <a:r>
              <a:rPr lang="es-ES" dirty="0"/>
              <a:t>, </a:t>
            </a:r>
            <a:r>
              <a:rPr lang="es-ES" dirty="0" err="1"/>
              <a:t>acoblament</a:t>
            </a:r>
            <a:r>
              <a:rPr lang="es-ES" dirty="0"/>
              <a:t>, </a:t>
            </a:r>
            <a:r>
              <a:rPr lang="es-ES" dirty="0" err="1"/>
              <a:t>directivitat</a:t>
            </a:r>
            <a:r>
              <a:rPr lang="es-ES" dirty="0"/>
              <a:t>, </a:t>
            </a:r>
            <a:r>
              <a:rPr lang="es-ES" dirty="0" err="1"/>
              <a:t>aïllament</a:t>
            </a:r>
            <a:r>
              <a:rPr lang="es-ES" dirty="0"/>
              <a:t>).</a:t>
            </a:r>
          </a:p>
          <a:p>
            <a:pPr lvl="1"/>
            <a:endParaRPr lang="es-ES" dirty="0"/>
          </a:p>
          <a:p>
            <a:pPr lvl="1"/>
            <a:r>
              <a:rPr lang="es-ES" dirty="0" err="1"/>
              <a:t>Dissenyar</a:t>
            </a:r>
            <a:r>
              <a:rPr lang="es-ES" dirty="0"/>
              <a:t> </a:t>
            </a:r>
            <a:r>
              <a:rPr lang="es-ES" dirty="0" err="1"/>
              <a:t>circuits</a:t>
            </a:r>
            <a:r>
              <a:rPr lang="es-ES" dirty="0"/>
              <a:t> </a:t>
            </a:r>
            <a:r>
              <a:rPr lang="es-ES" dirty="0" err="1"/>
              <a:t>microstrip</a:t>
            </a:r>
            <a:r>
              <a:rPr lang="es-ES" dirty="0"/>
              <a:t> a partir </a:t>
            </a:r>
            <a:r>
              <a:rPr lang="es-ES" dirty="0" err="1"/>
              <a:t>d’unes</a:t>
            </a:r>
            <a:r>
              <a:rPr lang="es-ES" dirty="0"/>
              <a:t> </a:t>
            </a:r>
            <a:r>
              <a:rPr lang="es-ES" dirty="0" err="1"/>
              <a:t>especificacions</a:t>
            </a:r>
            <a:r>
              <a:rPr lang="es-ES" dirty="0"/>
              <a:t> </a:t>
            </a:r>
            <a:r>
              <a:rPr lang="es-ES" dirty="0" err="1"/>
              <a:t>prèvies</a:t>
            </a:r>
            <a:r>
              <a:rPr lang="es-ES" dirty="0"/>
              <a:t>.</a:t>
            </a:r>
          </a:p>
          <a:p>
            <a:pPr lvl="1"/>
            <a:endParaRPr lang="es-ES" dirty="0"/>
          </a:p>
          <a:p>
            <a:pPr lvl="1" algn="just"/>
            <a:r>
              <a:rPr lang="es-ES" dirty="0" err="1"/>
              <a:t>Entendre</a:t>
            </a:r>
            <a:r>
              <a:rPr lang="es-ES" dirty="0"/>
              <a:t> el diagrama de blocs </a:t>
            </a:r>
            <a:r>
              <a:rPr lang="es-ES" dirty="0" err="1"/>
              <a:t>d'un</a:t>
            </a:r>
            <a:r>
              <a:rPr lang="es-ES" dirty="0"/>
              <a:t> transceptor de RF usual i </a:t>
            </a:r>
            <a:r>
              <a:rPr lang="es-ES" dirty="0" err="1"/>
              <a:t>conèixer</a:t>
            </a:r>
            <a:r>
              <a:rPr lang="es-ES" dirty="0"/>
              <a:t> les </a:t>
            </a:r>
            <a:r>
              <a:rPr lang="es-ES" dirty="0" err="1"/>
              <a:t>tècniques</a:t>
            </a:r>
            <a:r>
              <a:rPr lang="es-ES" dirty="0"/>
              <a:t> </a:t>
            </a:r>
            <a:r>
              <a:rPr lang="es-ES" dirty="0" err="1"/>
              <a:t>més</a:t>
            </a:r>
            <a:r>
              <a:rPr lang="es-ES" dirty="0"/>
              <a:t> </a:t>
            </a:r>
            <a:r>
              <a:rPr lang="es-ES" dirty="0" err="1"/>
              <a:t>comuns</a:t>
            </a:r>
            <a:r>
              <a:rPr lang="es-ES" dirty="0"/>
              <a:t> de </a:t>
            </a:r>
            <a:r>
              <a:rPr lang="es-ES" dirty="0" err="1"/>
              <a:t>disseny</a:t>
            </a:r>
            <a:r>
              <a:rPr lang="es-ES" dirty="0"/>
              <a:t> de </a:t>
            </a:r>
            <a:r>
              <a:rPr lang="es-ES" dirty="0" err="1"/>
              <a:t>subsistemes</a:t>
            </a:r>
            <a:r>
              <a:rPr lang="es-ES" dirty="0"/>
              <a:t>.</a:t>
            </a:r>
          </a:p>
          <a:p>
            <a:endParaRPr lang="es-ES" dirty="0"/>
          </a:p>
        </p:txBody>
      </p:sp>
      <p:pic>
        <p:nvPicPr>
          <p:cNvPr id="3" name="1 Imagen" descr="logo_eetac.png">
            <a:extLst>
              <a:ext uri="{FF2B5EF4-FFF2-40B4-BE49-F238E27FC236}">
                <a16:creationId xmlns:a16="http://schemas.microsoft.com/office/drawing/2014/main" id="{9983F5C5-91B1-40A9-876C-09FD72D49919}"/>
              </a:ext>
            </a:extLst>
          </p:cNvPr>
          <p:cNvPicPr preferRelativeResize="0">
            <a:picLocks noChangeAspect="1" noChangeArrowheads="1"/>
          </p:cNvPicPr>
          <p:nvPr/>
        </p:nvPicPr>
        <p:blipFill>
          <a:blip r:embed="rId2" cstate="print"/>
          <a:srcRect/>
          <a:stretch>
            <a:fillRect/>
          </a:stretch>
        </p:blipFill>
        <p:spPr bwMode="auto">
          <a:xfrm rot="-5400000">
            <a:off x="-1502536" y="3217024"/>
            <a:ext cx="3750497" cy="745425"/>
          </a:xfrm>
          <a:prstGeom prst="rect">
            <a:avLst/>
          </a:prstGeom>
          <a:noFill/>
          <a:ln w="9525">
            <a:noFill/>
            <a:miter lim="800000"/>
            <a:headEnd/>
            <a:tailEnd/>
          </a:ln>
        </p:spPr>
      </p:pic>
    </p:spTree>
    <p:extLst>
      <p:ext uri="{BB962C8B-B14F-4D97-AF65-F5344CB8AC3E}">
        <p14:creationId xmlns:p14="http://schemas.microsoft.com/office/powerpoint/2010/main" val="3129009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DA1D91-35C0-4F13-9A5A-84175586015A}"/>
              </a:ext>
            </a:extLst>
          </p:cNvPr>
          <p:cNvSpPr>
            <a:spLocks noGrp="1"/>
          </p:cNvSpPr>
          <p:nvPr>
            <p:ph type="title"/>
          </p:nvPr>
        </p:nvSpPr>
        <p:spPr>
          <a:xfrm>
            <a:off x="628650" y="1131095"/>
            <a:ext cx="7886700" cy="393081"/>
          </a:xfrm>
        </p:spPr>
        <p:txBody>
          <a:bodyPr>
            <a:normAutofit fontScale="90000"/>
          </a:bodyPr>
          <a:lstStyle/>
          <a:p>
            <a:pPr algn="ctr"/>
            <a:r>
              <a:rPr lang="es-ES" sz="3000" dirty="0" err="1">
                <a:solidFill>
                  <a:srgbClr val="FF9900"/>
                </a:solidFill>
              </a:rPr>
              <a:t>Resultats</a:t>
            </a:r>
            <a:r>
              <a:rPr lang="es-ES" sz="3000" dirty="0">
                <a:solidFill>
                  <a:srgbClr val="FF9900"/>
                </a:solidFill>
              </a:rPr>
              <a:t> </a:t>
            </a:r>
            <a:r>
              <a:rPr lang="es-ES" sz="3000" dirty="0" err="1">
                <a:solidFill>
                  <a:srgbClr val="FF9900"/>
                </a:solidFill>
              </a:rPr>
              <a:t>d’aprenentatge</a:t>
            </a:r>
            <a:r>
              <a:rPr lang="es-ES" sz="3000" dirty="0">
                <a:solidFill>
                  <a:srgbClr val="FF9900"/>
                </a:solidFill>
              </a:rPr>
              <a:t> </a:t>
            </a:r>
            <a:r>
              <a:rPr lang="es-ES" sz="3000" dirty="0" err="1">
                <a:solidFill>
                  <a:srgbClr val="FF9900"/>
                </a:solidFill>
              </a:rPr>
              <a:t>assignatures</a:t>
            </a:r>
            <a:r>
              <a:rPr lang="es-ES" sz="3000" dirty="0">
                <a:solidFill>
                  <a:srgbClr val="FF9900"/>
                </a:solidFill>
              </a:rPr>
              <a:t> 3r </a:t>
            </a:r>
            <a:r>
              <a:rPr lang="es-ES" sz="3000" dirty="0" err="1">
                <a:solidFill>
                  <a:srgbClr val="FF9900"/>
                </a:solidFill>
              </a:rPr>
              <a:t>curs</a:t>
            </a:r>
            <a:r>
              <a:rPr lang="es-ES" sz="3000" dirty="0">
                <a:solidFill>
                  <a:srgbClr val="FF9900"/>
                </a:solidFill>
              </a:rPr>
              <a:t> </a:t>
            </a:r>
          </a:p>
        </p:txBody>
      </p:sp>
      <p:sp>
        <p:nvSpPr>
          <p:cNvPr id="4" name="Marcador de contenido 3">
            <a:extLst>
              <a:ext uri="{FF2B5EF4-FFF2-40B4-BE49-F238E27FC236}">
                <a16:creationId xmlns:a16="http://schemas.microsoft.com/office/drawing/2014/main" id="{77A3F5D1-C08C-4A43-B076-EF33861189BB}"/>
              </a:ext>
            </a:extLst>
          </p:cNvPr>
          <p:cNvSpPr>
            <a:spLocks noGrp="1"/>
          </p:cNvSpPr>
          <p:nvPr>
            <p:ph idx="1"/>
          </p:nvPr>
        </p:nvSpPr>
        <p:spPr>
          <a:xfrm>
            <a:off x="628650" y="1637426"/>
            <a:ext cx="7886700" cy="3852546"/>
          </a:xfrm>
        </p:spPr>
        <p:txBody>
          <a:bodyPr>
            <a:normAutofit fontScale="92500" lnSpcReduction="20000"/>
          </a:bodyPr>
          <a:lstStyle/>
          <a:p>
            <a:r>
              <a:rPr lang="es-ES" dirty="0" err="1"/>
              <a:t>Dispositius</a:t>
            </a:r>
            <a:r>
              <a:rPr lang="es-ES" dirty="0"/>
              <a:t> i </a:t>
            </a:r>
            <a:r>
              <a:rPr lang="es-ES" dirty="0" err="1"/>
              <a:t>Sistemes</a:t>
            </a:r>
            <a:r>
              <a:rPr lang="es-ES" dirty="0"/>
              <a:t>:</a:t>
            </a:r>
          </a:p>
          <a:p>
            <a:pPr lvl="1"/>
            <a:endParaRPr lang="es-ES" dirty="0"/>
          </a:p>
          <a:p>
            <a:pPr lvl="1" algn="just"/>
            <a:r>
              <a:rPr lang="es-ES" dirty="0" err="1"/>
              <a:t>Tenir</a:t>
            </a:r>
            <a:r>
              <a:rPr lang="es-ES" dirty="0"/>
              <a:t> la </a:t>
            </a:r>
            <a:r>
              <a:rPr lang="es-ES" dirty="0" err="1"/>
              <a:t>capacitat</a:t>
            </a:r>
            <a:r>
              <a:rPr lang="es-ES" dirty="0"/>
              <a:t> de </a:t>
            </a:r>
            <a:r>
              <a:rPr lang="es-ES" dirty="0" err="1"/>
              <a:t>fer</a:t>
            </a:r>
            <a:r>
              <a:rPr lang="es-ES" dirty="0"/>
              <a:t> el </a:t>
            </a:r>
            <a:r>
              <a:rPr lang="es-ES" dirty="0" err="1"/>
              <a:t>balanç</a:t>
            </a:r>
            <a:r>
              <a:rPr lang="es-ES" dirty="0"/>
              <a:t> de </a:t>
            </a:r>
            <a:r>
              <a:rPr lang="es-ES" dirty="0" err="1"/>
              <a:t>potències</a:t>
            </a:r>
            <a:r>
              <a:rPr lang="es-ES" dirty="0"/>
              <a:t> i </a:t>
            </a:r>
            <a:r>
              <a:rPr lang="es-ES" dirty="0" err="1"/>
              <a:t>càlculs</a:t>
            </a:r>
            <a:r>
              <a:rPr lang="es-ES" dirty="0"/>
              <a:t> de </a:t>
            </a:r>
            <a:r>
              <a:rPr lang="es-ES" dirty="0" err="1"/>
              <a:t>relacions</a:t>
            </a:r>
            <a:r>
              <a:rPr lang="es-ES" dirty="0"/>
              <a:t> </a:t>
            </a:r>
            <a:r>
              <a:rPr lang="es-ES" dirty="0" err="1"/>
              <a:t>senyal</a:t>
            </a:r>
            <a:r>
              <a:rPr lang="es-ES" dirty="0"/>
              <a:t> a </a:t>
            </a:r>
            <a:r>
              <a:rPr lang="es-ES" dirty="0" err="1"/>
              <a:t>soroll</a:t>
            </a:r>
            <a:r>
              <a:rPr lang="es-ES" dirty="0"/>
              <a:t> (SNR) en un </a:t>
            </a:r>
            <a:r>
              <a:rPr lang="es-ES" dirty="0" err="1"/>
              <a:t>enllaç</a:t>
            </a:r>
            <a:r>
              <a:rPr lang="es-ES" dirty="0"/>
              <a:t> </a:t>
            </a:r>
            <a:r>
              <a:rPr lang="es-ES" dirty="0" err="1"/>
              <a:t>d'un</a:t>
            </a:r>
            <a:r>
              <a:rPr lang="es-ES" dirty="0"/>
              <a:t> sistema de </a:t>
            </a:r>
            <a:r>
              <a:rPr lang="es-ES" dirty="0" err="1"/>
              <a:t>comunicacions</a:t>
            </a:r>
            <a:r>
              <a:rPr lang="es-ES" dirty="0"/>
              <a:t> </a:t>
            </a:r>
            <a:r>
              <a:rPr lang="es-ES" dirty="0" err="1"/>
              <a:t>inalàmbric</a:t>
            </a:r>
            <a:r>
              <a:rPr lang="es-ES" dirty="0"/>
              <a:t>.</a:t>
            </a:r>
          </a:p>
          <a:p>
            <a:pPr lvl="1"/>
            <a:endParaRPr lang="es-ES" dirty="0"/>
          </a:p>
          <a:p>
            <a:pPr lvl="1" algn="just"/>
            <a:r>
              <a:rPr lang="es-ES" dirty="0"/>
              <a:t> </a:t>
            </a:r>
            <a:r>
              <a:rPr lang="es-ES" dirty="0" err="1"/>
              <a:t>Entendre</a:t>
            </a:r>
            <a:r>
              <a:rPr lang="es-ES" dirty="0"/>
              <a:t> el </a:t>
            </a:r>
            <a:r>
              <a:rPr lang="es-ES" dirty="0" err="1"/>
              <a:t>principi</a:t>
            </a:r>
            <a:r>
              <a:rPr lang="es-ES" dirty="0"/>
              <a:t> de </a:t>
            </a:r>
            <a:r>
              <a:rPr lang="es-ES" dirty="0" err="1"/>
              <a:t>funcionament</a:t>
            </a:r>
            <a:r>
              <a:rPr lang="es-ES" dirty="0"/>
              <a:t> de les </a:t>
            </a:r>
            <a:r>
              <a:rPr lang="es-ES" dirty="0" err="1"/>
              <a:t>antenes</a:t>
            </a:r>
            <a:r>
              <a:rPr lang="es-ES" dirty="0"/>
              <a:t> </a:t>
            </a:r>
            <a:r>
              <a:rPr lang="es-ES" dirty="0" err="1"/>
              <a:t>fabricades</a:t>
            </a:r>
            <a:r>
              <a:rPr lang="es-ES" dirty="0"/>
              <a:t> </a:t>
            </a:r>
            <a:r>
              <a:rPr lang="es-ES" dirty="0" err="1"/>
              <a:t>amb</a:t>
            </a:r>
            <a:r>
              <a:rPr lang="es-ES" dirty="0"/>
              <a:t> </a:t>
            </a:r>
            <a:r>
              <a:rPr lang="es-ES" dirty="0" err="1"/>
              <a:t>fils</a:t>
            </a:r>
            <a:r>
              <a:rPr lang="es-ES" dirty="0"/>
              <a:t> i </a:t>
            </a:r>
            <a:r>
              <a:rPr lang="es-ES" dirty="0" err="1"/>
              <a:t>tenir</a:t>
            </a:r>
            <a:r>
              <a:rPr lang="es-ES" dirty="0"/>
              <a:t> la </a:t>
            </a:r>
            <a:r>
              <a:rPr lang="es-ES" dirty="0" err="1"/>
              <a:t>capacitat</a:t>
            </a:r>
            <a:r>
              <a:rPr lang="es-ES" dirty="0"/>
              <a:t> de fabricar </a:t>
            </a:r>
            <a:r>
              <a:rPr lang="es-ES" dirty="0" err="1"/>
              <a:t>aquestes</a:t>
            </a:r>
            <a:r>
              <a:rPr lang="es-ES" dirty="0"/>
              <a:t> </a:t>
            </a:r>
            <a:r>
              <a:rPr lang="es-ES" dirty="0" err="1"/>
              <a:t>antenes</a:t>
            </a:r>
            <a:r>
              <a:rPr lang="es-ES" dirty="0"/>
              <a:t>, de les </a:t>
            </a:r>
            <a:r>
              <a:rPr lang="es-ES" dirty="0" err="1"/>
              <a:t>antenes</a:t>
            </a:r>
            <a:r>
              <a:rPr lang="es-ES" dirty="0"/>
              <a:t> de reflector i </a:t>
            </a:r>
            <a:r>
              <a:rPr lang="es-ES" dirty="0" err="1"/>
              <a:t>botzines</a:t>
            </a:r>
            <a:r>
              <a:rPr lang="es-ES" dirty="0"/>
              <a:t> i </a:t>
            </a:r>
            <a:r>
              <a:rPr lang="es-ES" dirty="0" err="1"/>
              <a:t>comprendre</a:t>
            </a:r>
            <a:r>
              <a:rPr lang="es-ES" dirty="0"/>
              <a:t> </a:t>
            </a:r>
            <a:r>
              <a:rPr lang="es-ES" dirty="0" err="1"/>
              <a:t>els</a:t>
            </a:r>
            <a:r>
              <a:rPr lang="es-ES" dirty="0"/>
              <a:t> </a:t>
            </a:r>
            <a:r>
              <a:rPr lang="es-ES" dirty="0" err="1"/>
              <a:t>fonaments</a:t>
            </a:r>
            <a:r>
              <a:rPr lang="es-ES" dirty="0"/>
              <a:t> </a:t>
            </a:r>
            <a:r>
              <a:rPr lang="es-ES" dirty="0" err="1"/>
              <a:t>teòrics</a:t>
            </a:r>
            <a:r>
              <a:rPr lang="es-ES" dirty="0"/>
              <a:t> de les </a:t>
            </a:r>
            <a:r>
              <a:rPr lang="es-ES" dirty="0" err="1"/>
              <a:t>agrupacions</a:t>
            </a:r>
            <a:r>
              <a:rPr lang="es-ES" dirty="0"/>
              <a:t> </a:t>
            </a:r>
            <a:r>
              <a:rPr lang="es-ES" dirty="0" err="1"/>
              <a:t>d'antenes</a:t>
            </a:r>
            <a:r>
              <a:rPr lang="es-ES" dirty="0"/>
              <a:t> i també de les </a:t>
            </a:r>
            <a:r>
              <a:rPr lang="es-ES" dirty="0" err="1"/>
              <a:t>agrupacions</a:t>
            </a:r>
            <a:r>
              <a:rPr lang="es-ES" dirty="0"/>
              <a:t> </a:t>
            </a:r>
            <a:r>
              <a:rPr lang="es-ES" dirty="0" err="1"/>
              <a:t>amb</a:t>
            </a:r>
            <a:r>
              <a:rPr lang="es-ES" dirty="0"/>
              <a:t> </a:t>
            </a:r>
            <a:r>
              <a:rPr lang="es-ES" dirty="0" err="1"/>
              <a:t>elements</a:t>
            </a:r>
            <a:r>
              <a:rPr lang="es-ES" dirty="0"/>
              <a:t> </a:t>
            </a:r>
            <a:r>
              <a:rPr lang="es-ES" dirty="0" err="1"/>
              <a:t>paràsits</a:t>
            </a:r>
            <a:r>
              <a:rPr lang="es-ES" dirty="0"/>
              <a:t>.</a:t>
            </a:r>
          </a:p>
          <a:p>
            <a:pPr lvl="1"/>
            <a:endParaRPr lang="es-ES" dirty="0"/>
          </a:p>
          <a:p>
            <a:pPr lvl="1" algn="just"/>
            <a:r>
              <a:rPr lang="es-ES" dirty="0" err="1"/>
              <a:t>Conèixer</a:t>
            </a:r>
            <a:r>
              <a:rPr lang="es-ES" dirty="0"/>
              <a:t> </a:t>
            </a:r>
            <a:r>
              <a:rPr lang="es-ES" dirty="0" err="1"/>
              <a:t>els</a:t>
            </a:r>
            <a:r>
              <a:rPr lang="es-ES" dirty="0"/>
              <a:t> </a:t>
            </a:r>
            <a:r>
              <a:rPr lang="es-ES" dirty="0" err="1"/>
              <a:t>principis</a:t>
            </a:r>
            <a:r>
              <a:rPr lang="es-ES" dirty="0"/>
              <a:t> de </a:t>
            </a:r>
            <a:r>
              <a:rPr lang="es-ES" dirty="0" err="1"/>
              <a:t>funcionament</a:t>
            </a:r>
            <a:r>
              <a:rPr lang="es-ES" dirty="0"/>
              <a:t> de diversos </a:t>
            </a:r>
            <a:r>
              <a:rPr lang="es-ES" dirty="0" err="1"/>
              <a:t>sistemes</a:t>
            </a:r>
            <a:r>
              <a:rPr lang="es-ES" dirty="0"/>
              <a:t> de </a:t>
            </a:r>
            <a:r>
              <a:rPr lang="es-ES" dirty="0" err="1"/>
              <a:t>radiofreqüència</a:t>
            </a:r>
            <a:r>
              <a:rPr lang="es-ES" dirty="0"/>
              <a:t> </a:t>
            </a:r>
            <a:r>
              <a:rPr lang="es-ES" dirty="0" err="1"/>
              <a:t>d'ús</a:t>
            </a:r>
            <a:r>
              <a:rPr lang="es-ES" dirty="0"/>
              <a:t> </a:t>
            </a:r>
            <a:r>
              <a:rPr lang="es-ES" dirty="0" err="1"/>
              <a:t>extens</a:t>
            </a:r>
            <a:r>
              <a:rPr lang="es-ES" dirty="0"/>
              <a:t> i </a:t>
            </a:r>
            <a:r>
              <a:rPr lang="es-ES" dirty="0" err="1"/>
              <a:t>d'altres</a:t>
            </a:r>
            <a:r>
              <a:rPr lang="es-ES" dirty="0"/>
              <a:t> </a:t>
            </a:r>
            <a:r>
              <a:rPr lang="es-ES" dirty="0" err="1"/>
              <a:t>nous</a:t>
            </a:r>
            <a:r>
              <a:rPr lang="es-ES" dirty="0"/>
              <a:t>.</a:t>
            </a:r>
          </a:p>
          <a:p>
            <a:endParaRPr lang="es-ES" dirty="0"/>
          </a:p>
        </p:txBody>
      </p:sp>
      <p:pic>
        <p:nvPicPr>
          <p:cNvPr id="3" name="1 Imagen" descr="logo_eetac.png">
            <a:extLst>
              <a:ext uri="{FF2B5EF4-FFF2-40B4-BE49-F238E27FC236}">
                <a16:creationId xmlns:a16="http://schemas.microsoft.com/office/drawing/2014/main" id="{9983F5C5-91B1-40A9-876C-09FD72D49919}"/>
              </a:ext>
            </a:extLst>
          </p:cNvPr>
          <p:cNvPicPr preferRelativeResize="0">
            <a:picLocks noChangeAspect="1" noChangeArrowheads="1"/>
          </p:cNvPicPr>
          <p:nvPr/>
        </p:nvPicPr>
        <p:blipFill>
          <a:blip r:embed="rId2" cstate="print"/>
          <a:srcRect/>
          <a:stretch>
            <a:fillRect/>
          </a:stretch>
        </p:blipFill>
        <p:spPr bwMode="auto">
          <a:xfrm rot="-5400000">
            <a:off x="-1502536" y="3217024"/>
            <a:ext cx="3750497" cy="745425"/>
          </a:xfrm>
          <a:prstGeom prst="rect">
            <a:avLst/>
          </a:prstGeom>
          <a:noFill/>
          <a:ln w="9525">
            <a:noFill/>
            <a:miter lim="800000"/>
            <a:headEnd/>
            <a:tailEnd/>
          </a:ln>
        </p:spPr>
      </p:pic>
    </p:spTree>
    <p:extLst>
      <p:ext uri="{BB962C8B-B14F-4D97-AF65-F5344CB8AC3E}">
        <p14:creationId xmlns:p14="http://schemas.microsoft.com/office/powerpoint/2010/main" val="1688961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DA1D91-35C0-4F13-9A5A-84175586015A}"/>
              </a:ext>
            </a:extLst>
          </p:cNvPr>
          <p:cNvSpPr>
            <a:spLocks noGrp="1"/>
          </p:cNvSpPr>
          <p:nvPr>
            <p:ph type="title"/>
          </p:nvPr>
        </p:nvSpPr>
        <p:spPr>
          <a:xfrm>
            <a:off x="628650" y="1131095"/>
            <a:ext cx="7886700" cy="393081"/>
          </a:xfrm>
        </p:spPr>
        <p:txBody>
          <a:bodyPr>
            <a:normAutofit fontScale="90000"/>
          </a:bodyPr>
          <a:lstStyle/>
          <a:p>
            <a:pPr algn="ctr"/>
            <a:r>
              <a:rPr lang="es-ES" sz="3000" dirty="0" err="1">
                <a:solidFill>
                  <a:srgbClr val="FF9900"/>
                </a:solidFill>
              </a:rPr>
              <a:t>Resultats</a:t>
            </a:r>
            <a:r>
              <a:rPr lang="es-ES" sz="3000" dirty="0">
                <a:solidFill>
                  <a:srgbClr val="FF9900"/>
                </a:solidFill>
              </a:rPr>
              <a:t> </a:t>
            </a:r>
            <a:r>
              <a:rPr lang="es-ES" sz="3000" dirty="0" err="1">
                <a:solidFill>
                  <a:srgbClr val="FF9900"/>
                </a:solidFill>
              </a:rPr>
              <a:t>d’aprenentatge</a:t>
            </a:r>
            <a:r>
              <a:rPr lang="es-ES" sz="3000" dirty="0">
                <a:solidFill>
                  <a:srgbClr val="FF9900"/>
                </a:solidFill>
              </a:rPr>
              <a:t> </a:t>
            </a:r>
            <a:r>
              <a:rPr lang="es-ES" sz="3000" dirty="0" err="1">
                <a:solidFill>
                  <a:srgbClr val="FF9900"/>
                </a:solidFill>
              </a:rPr>
              <a:t>assignatures</a:t>
            </a:r>
            <a:r>
              <a:rPr lang="es-ES" sz="3000" dirty="0">
                <a:solidFill>
                  <a:srgbClr val="FF9900"/>
                </a:solidFill>
              </a:rPr>
              <a:t> 3r </a:t>
            </a:r>
            <a:r>
              <a:rPr lang="es-ES" sz="3000" dirty="0" err="1">
                <a:solidFill>
                  <a:srgbClr val="FF9900"/>
                </a:solidFill>
              </a:rPr>
              <a:t>curs</a:t>
            </a:r>
            <a:r>
              <a:rPr lang="es-ES" sz="3000" dirty="0">
                <a:solidFill>
                  <a:srgbClr val="FF9900"/>
                </a:solidFill>
              </a:rPr>
              <a:t> </a:t>
            </a:r>
          </a:p>
        </p:txBody>
      </p:sp>
      <p:sp>
        <p:nvSpPr>
          <p:cNvPr id="4" name="Marcador de contenido 3">
            <a:extLst>
              <a:ext uri="{FF2B5EF4-FFF2-40B4-BE49-F238E27FC236}">
                <a16:creationId xmlns:a16="http://schemas.microsoft.com/office/drawing/2014/main" id="{77A3F5D1-C08C-4A43-B076-EF33861189BB}"/>
              </a:ext>
            </a:extLst>
          </p:cNvPr>
          <p:cNvSpPr>
            <a:spLocks noGrp="1"/>
          </p:cNvSpPr>
          <p:nvPr>
            <p:ph idx="1"/>
          </p:nvPr>
        </p:nvSpPr>
        <p:spPr>
          <a:xfrm>
            <a:off x="628650" y="1637426"/>
            <a:ext cx="7886700" cy="3852546"/>
          </a:xfrm>
        </p:spPr>
        <p:txBody>
          <a:bodyPr>
            <a:normAutofit fontScale="85000" lnSpcReduction="10000"/>
          </a:bodyPr>
          <a:lstStyle/>
          <a:p>
            <a:r>
              <a:rPr lang="es-ES" dirty="0" err="1"/>
              <a:t>Dispositius</a:t>
            </a:r>
            <a:r>
              <a:rPr lang="es-ES" dirty="0"/>
              <a:t> i </a:t>
            </a:r>
            <a:r>
              <a:rPr lang="es-ES" dirty="0" err="1"/>
              <a:t>Sistemes</a:t>
            </a:r>
            <a:r>
              <a:rPr lang="es-ES" dirty="0"/>
              <a:t>:</a:t>
            </a:r>
          </a:p>
          <a:p>
            <a:endParaRPr lang="es-ES" dirty="0"/>
          </a:p>
          <a:p>
            <a:pPr lvl="1" algn="just"/>
            <a:r>
              <a:rPr lang="ca-ES" dirty="0"/>
              <a:t>Conèixer les principals característiques d'un sistema de comunicació i la problemàtica que pretén resoldre cadascun dels blocs que formen aquest sistema.</a:t>
            </a:r>
          </a:p>
          <a:p>
            <a:pPr lvl="1"/>
            <a:endParaRPr lang="ca-ES" dirty="0"/>
          </a:p>
          <a:p>
            <a:pPr lvl="1" algn="just"/>
            <a:r>
              <a:rPr lang="es-ES" dirty="0" err="1"/>
              <a:t>Conèixer</a:t>
            </a:r>
            <a:r>
              <a:rPr lang="es-ES" dirty="0"/>
              <a:t> i </a:t>
            </a:r>
            <a:r>
              <a:rPr lang="es-ES" dirty="0" err="1"/>
              <a:t>utilitzar</a:t>
            </a:r>
            <a:r>
              <a:rPr lang="es-ES" dirty="0"/>
              <a:t> les </a:t>
            </a:r>
            <a:r>
              <a:rPr lang="es-ES" dirty="0" err="1"/>
              <a:t>eines</a:t>
            </a:r>
            <a:r>
              <a:rPr lang="es-ES" dirty="0"/>
              <a:t> de </a:t>
            </a:r>
            <a:r>
              <a:rPr lang="es-ES" dirty="0" err="1"/>
              <a:t>desenvolupament</a:t>
            </a:r>
            <a:r>
              <a:rPr lang="es-ES" dirty="0"/>
              <a:t> </a:t>
            </a:r>
            <a:r>
              <a:rPr lang="es-ES" dirty="0" err="1"/>
              <a:t>professionals</a:t>
            </a:r>
            <a:r>
              <a:rPr lang="es-ES" dirty="0"/>
              <a:t> </a:t>
            </a:r>
            <a:r>
              <a:rPr lang="es-ES" dirty="0" err="1"/>
              <a:t>tant</a:t>
            </a:r>
            <a:r>
              <a:rPr lang="es-ES" dirty="0"/>
              <a:t> a </a:t>
            </a:r>
            <a:r>
              <a:rPr lang="es-ES" dirty="0" err="1"/>
              <a:t>nivell</a:t>
            </a:r>
            <a:r>
              <a:rPr lang="es-ES" dirty="0"/>
              <a:t> de hardware </a:t>
            </a:r>
            <a:r>
              <a:rPr lang="es-ES" dirty="0" err="1"/>
              <a:t>com</a:t>
            </a:r>
            <a:r>
              <a:rPr lang="es-ES" dirty="0"/>
              <a:t> de software, per tal de poder </a:t>
            </a:r>
            <a:r>
              <a:rPr lang="es-ES" dirty="0" err="1"/>
              <a:t>dissenyar</a:t>
            </a:r>
            <a:r>
              <a:rPr lang="es-ES" dirty="0"/>
              <a:t> un sistema de </a:t>
            </a:r>
            <a:r>
              <a:rPr lang="es-ES" dirty="0" err="1"/>
              <a:t>comunicacions</a:t>
            </a:r>
            <a:r>
              <a:rPr lang="es-ES" dirty="0"/>
              <a:t> </a:t>
            </a:r>
            <a:r>
              <a:rPr lang="es-ES" dirty="0" err="1"/>
              <a:t>basat</a:t>
            </a:r>
            <a:r>
              <a:rPr lang="es-ES" dirty="0"/>
              <a:t> en </a:t>
            </a:r>
            <a:r>
              <a:rPr lang="es-ES" dirty="0" err="1"/>
              <a:t>tecnologia</a:t>
            </a:r>
            <a:r>
              <a:rPr lang="es-ES" dirty="0"/>
              <a:t> digital.</a:t>
            </a:r>
          </a:p>
          <a:p>
            <a:pPr lvl="1"/>
            <a:endParaRPr lang="es-ES" dirty="0"/>
          </a:p>
          <a:p>
            <a:pPr lvl="1" algn="just"/>
            <a:r>
              <a:rPr lang="es-ES" dirty="0"/>
              <a:t>Saber </a:t>
            </a:r>
            <a:r>
              <a:rPr lang="es-ES" dirty="0" err="1"/>
              <a:t>utilitzar</a:t>
            </a:r>
            <a:r>
              <a:rPr lang="es-ES" dirty="0"/>
              <a:t> les </a:t>
            </a:r>
            <a:r>
              <a:rPr lang="es-ES" dirty="0" err="1"/>
              <a:t>diferents</a:t>
            </a:r>
            <a:r>
              <a:rPr lang="es-ES" dirty="0"/>
              <a:t> </a:t>
            </a:r>
            <a:r>
              <a:rPr lang="es-ES" dirty="0" err="1"/>
              <a:t>tècniques</a:t>
            </a:r>
            <a:r>
              <a:rPr lang="es-ES" dirty="0"/>
              <a:t> </a:t>
            </a:r>
            <a:r>
              <a:rPr lang="es-ES" dirty="0" err="1"/>
              <a:t>emprades</a:t>
            </a:r>
            <a:r>
              <a:rPr lang="es-ES" dirty="0"/>
              <a:t> en un sistema de </a:t>
            </a:r>
            <a:r>
              <a:rPr lang="es-ES" dirty="0" err="1"/>
              <a:t>comunicacions</a:t>
            </a:r>
            <a:r>
              <a:rPr lang="es-ES" dirty="0"/>
              <a:t> i </a:t>
            </a:r>
            <a:r>
              <a:rPr lang="es-ES" dirty="0" err="1"/>
              <a:t>avaluant</a:t>
            </a:r>
            <a:r>
              <a:rPr lang="es-ES" dirty="0"/>
              <a:t> la </a:t>
            </a:r>
            <a:r>
              <a:rPr lang="es-ES" dirty="0" err="1"/>
              <a:t>seva</a:t>
            </a:r>
            <a:r>
              <a:rPr lang="es-ES" dirty="0"/>
              <a:t> </a:t>
            </a:r>
            <a:r>
              <a:rPr lang="es-ES" dirty="0" err="1"/>
              <a:t>complexitat</a:t>
            </a:r>
            <a:r>
              <a:rPr lang="es-ES" dirty="0"/>
              <a:t> i </a:t>
            </a:r>
            <a:r>
              <a:rPr lang="es-ES" dirty="0" err="1"/>
              <a:t>cost</a:t>
            </a:r>
            <a:r>
              <a:rPr lang="es-ES" dirty="0"/>
              <a:t> poder seleccionar la </a:t>
            </a:r>
            <a:r>
              <a:rPr lang="es-ES" dirty="0" err="1"/>
              <a:t>solució</a:t>
            </a:r>
            <a:r>
              <a:rPr lang="es-ES" dirty="0"/>
              <a:t> </a:t>
            </a:r>
            <a:r>
              <a:rPr lang="es-ES" dirty="0" err="1"/>
              <a:t>més</a:t>
            </a:r>
            <a:r>
              <a:rPr lang="es-ES" dirty="0"/>
              <a:t> apropiada. </a:t>
            </a:r>
          </a:p>
          <a:p>
            <a:endParaRPr lang="es-ES" dirty="0"/>
          </a:p>
        </p:txBody>
      </p:sp>
      <p:pic>
        <p:nvPicPr>
          <p:cNvPr id="3" name="1 Imagen" descr="logo_eetac.png">
            <a:extLst>
              <a:ext uri="{FF2B5EF4-FFF2-40B4-BE49-F238E27FC236}">
                <a16:creationId xmlns:a16="http://schemas.microsoft.com/office/drawing/2014/main" id="{9983F5C5-91B1-40A9-876C-09FD72D49919}"/>
              </a:ext>
            </a:extLst>
          </p:cNvPr>
          <p:cNvPicPr preferRelativeResize="0">
            <a:picLocks noChangeAspect="1" noChangeArrowheads="1"/>
          </p:cNvPicPr>
          <p:nvPr/>
        </p:nvPicPr>
        <p:blipFill>
          <a:blip r:embed="rId2" cstate="print"/>
          <a:srcRect/>
          <a:stretch>
            <a:fillRect/>
          </a:stretch>
        </p:blipFill>
        <p:spPr bwMode="auto">
          <a:xfrm rot="-5400000">
            <a:off x="-1502536" y="3217024"/>
            <a:ext cx="3750497" cy="745425"/>
          </a:xfrm>
          <a:prstGeom prst="rect">
            <a:avLst/>
          </a:prstGeom>
          <a:noFill/>
          <a:ln w="9525">
            <a:noFill/>
            <a:miter lim="800000"/>
            <a:headEnd/>
            <a:tailEnd/>
          </a:ln>
        </p:spPr>
      </p:pic>
    </p:spTree>
    <p:extLst>
      <p:ext uri="{BB962C8B-B14F-4D97-AF65-F5344CB8AC3E}">
        <p14:creationId xmlns:p14="http://schemas.microsoft.com/office/powerpoint/2010/main" val="187365508"/>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3118</TotalTime>
  <Words>1973</Words>
  <Application>Microsoft Office PowerPoint</Application>
  <PresentationFormat>Presentación en pantalla (4:3)</PresentationFormat>
  <Paragraphs>170</Paragraphs>
  <Slides>25</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25</vt:i4>
      </vt:variant>
    </vt:vector>
  </HeadingPairs>
  <TitlesOfParts>
    <vt:vector size="31" baseType="lpstr">
      <vt:lpstr>Arial</vt:lpstr>
      <vt:lpstr>Calibri</vt:lpstr>
      <vt:lpstr>Calibri Light</vt:lpstr>
      <vt:lpstr>Helvetica</vt:lpstr>
      <vt:lpstr>Times New Roman</vt:lpstr>
      <vt:lpstr>Tema de Office</vt:lpstr>
      <vt:lpstr>SESIÓN INFORMATIVA SISTEMAS DE TELECOMUNICACIÓN</vt:lpstr>
      <vt:lpstr>Index</vt:lpstr>
      <vt:lpstr>Assignatures de 3r curs </vt:lpstr>
      <vt:lpstr>Resultats d’aprenentatge assignatures 3r curs </vt:lpstr>
      <vt:lpstr>Resultats d’aprenentatge assignatures 3r curs </vt:lpstr>
      <vt:lpstr>Resultats d’aprenentatge assignatures 3r curs </vt:lpstr>
      <vt:lpstr>Resultats d’aprenentatge assignatures 3r curs </vt:lpstr>
      <vt:lpstr>Resultats d’aprenentatge assignatures 3r curs </vt:lpstr>
      <vt:lpstr>Resultats d’aprenentatge assignatures 3r curs </vt:lpstr>
      <vt:lpstr>Resultats d’aprenentatge assignatures 3r curs </vt:lpstr>
      <vt:lpstr>Resultats d’aprenentatge assignatures 3r curs </vt:lpstr>
      <vt:lpstr>METODOLOGÍA DOCENT</vt:lpstr>
      <vt:lpstr>METODOLOGÍA DOCENT</vt:lpstr>
      <vt:lpstr>METODOLOGÍA DOCENT</vt:lpstr>
      <vt:lpstr>METODOLOGÍA DOCENT</vt:lpstr>
      <vt:lpstr>METODOLOGÍA DOCENT</vt:lpstr>
      <vt:lpstr>METODOLOGÍA DOCENT</vt:lpstr>
      <vt:lpstr>METODOLOGÍA DOCENT</vt:lpstr>
      <vt:lpstr>METODOLOGÍA DOCENT</vt:lpstr>
      <vt:lpstr>METODOLOGÍA DOCENT</vt:lpstr>
      <vt:lpstr>METODOLOGÍA DOCENT</vt:lpstr>
      <vt:lpstr>OPTATIVES</vt:lpstr>
      <vt:lpstr>INSERCIÓ LABORAL</vt:lpstr>
      <vt:lpstr>INSERCIÓ LABORAL</vt:lpstr>
      <vt:lpstr>INSERCIÓ LABORAL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Jordi</dc:creator>
  <cp:lastModifiedBy>yolanda.andres</cp:lastModifiedBy>
  <cp:revision>178</cp:revision>
  <cp:lastPrinted>2023-02-08T09:20:34Z</cp:lastPrinted>
  <dcterms:created xsi:type="dcterms:W3CDTF">2021-01-22T17:46:30Z</dcterms:created>
  <dcterms:modified xsi:type="dcterms:W3CDTF">2026-07-03T11:22:23Z</dcterms:modified>
</cp:coreProperties>
</file>